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256" r:id="rId4"/>
    <p:sldId id="271" r:id="rId5"/>
    <p:sldId id="284" r:id="rId6"/>
    <p:sldId id="283" r:id="rId7"/>
    <p:sldId id="270" r:id="rId8"/>
    <p:sldId id="272" r:id="rId9"/>
    <p:sldId id="274" r:id="rId10"/>
    <p:sldId id="276" r:id="rId11"/>
    <p:sldId id="286" r:id="rId12"/>
    <p:sldId id="278" r:id="rId13"/>
    <p:sldId id="288" r:id="rId14"/>
    <p:sldId id="287" r:id="rId15"/>
    <p:sldId id="285" r:id="rId16"/>
    <p:sldId id="289" r:id="rId17"/>
    <p:sldId id="265" r:id="rId18"/>
  </p:sldIdLst>
  <p:sldSz cx="10080625" cy="7559675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60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2206" tIns="41103" rIns="82206" bIns="41103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ru-RU" sz="130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2206" tIns="41103" rIns="82206" bIns="41103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ru-RU" sz="130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2206" tIns="41103" rIns="82206" bIns="41103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ru-RU" sz="130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2206" tIns="41103" rIns="82206" bIns="41103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95B40E6D-3F81-4F74-BFA8-A81509444E74}" type="slidenum">
              <a:pPr algn="r" hangingPunct="0">
                <a:buNone/>
                <a:defRPr sz="1400"/>
              </a:pPr>
              <a:t>‹#›</a:t>
            </a:fld>
            <a:endParaRPr lang="ru-RU" sz="1300"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803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20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79797" y="4690184"/>
            <a:ext cx="5438050" cy="4443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C072F01-B228-436A-B62F-E4B576F270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1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79797" y="4690185"/>
            <a:ext cx="5438050" cy="307777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A25011-A58B-4E56-A473-BB96BDDEE91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B349F-8B92-4DA4-8D4A-282BA862D0F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95288"/>
            <a:ext cx="2339975" cy="6362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95288"/>
            <a:ext cx="6867525" cy="6362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D04F7-C2FE-466C-BF3D-6A7AE8CCBD1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503DAD-A8C2-40B9-B4CC-5F0256B1B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64AE2D-D996-46EE-A86C-B3471115E4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3C2FF-A5A1-4C26-88A8-30740B51A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87675" y="5040313"/>
            <a:ext cx="3198813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8888" y="5040313"/>
            <a:ext cx="320040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9AE092-2FE2-4D9E-AA6A-69FBF6890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F0B3C5-874A-426E-8FAA-0EE47F6F3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B04611-40BC-4BD6-8EFA-CF68B8BFB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4A171-0BA5-4F56-B5EA-5C0CC082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51093-FE88-49E2-A063-09F5910E5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D7215-1C21-46F7-A6BB-00EC4AF2531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4C4665-B543-4814-AC79-6180EAE2A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E0DE6D-002A-4E9C-A116-63B4F68EA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5363" y="3779838"/>
            <a:ext cx="2266950" cy="1979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779838"/>
            <a:ext cx="6653213" cy="1979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727CFB-F369-4523-A1FA-39CA9E506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A25011-A58B-4E56-A473-BB96BDDEE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D7215-1C21-46F7-A6BB-00EC4AF25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16691-2494-4C89-B89A-11EE5229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36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A3B80-E0C1-433C-9629-F862AC32D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04E3F-0AAB-4512-966E-9BC38D527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18C1F0-651F-4C35-AB86-B2F855349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8F043-1A19-4D71-936A-C9018C00F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16691-2494-4C89-B89A-11EE5229425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32D606-BF76-40E7-BD07-0A16669AC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AD5E9F-9934-434D-82AD-656D3F7A8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B349F-8B92-4DA4-8D4A-282BA862D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95288"/>
            <a:ext cx="2339975" cy="6362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95288"/>
            <a:ext cx="6867525" cy="6362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D04F7-C2FE-466C-BF3D-6A7AE8CCB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36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A3B80-E0C1-433C-9629-F862AC32DD65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04E3F-0AAB-4512-966E-9BC38D527BE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18C1F0-651F-4C35-AB86-B2F8553499E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8F043-1A19-4D71-936A-C9018C00F555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32D606-BF76-40E7-BD07-0A16669AC20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AD5E9F-9934-434D-82AD-656D3F7A897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10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60000" y="396000"/>
            <a:ext cx="936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60000" y="1769040"/>
            <a:ext cx="936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2772000" y="7092000"/>
            <a:ext cx="1116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4716000" y="7092000"/>
            <a:ext cx="214236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80000" y="7063560"/>
            <a:ext cx="720000" cy="28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64CFC8B-021D-43A2-8277-BE079A344969}" type="slidenum"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2000" y="7020720"/>
            <a:ext cx="9360000" cy="31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0" spc="11" dirty="0">
                <a:ln>
                  <a:noFill/>
                </a:ln>
                <a:solidFill>
                  <a:srgbClr val="0D3B8C"/>
                </a:solidFill>
                <a:latin typeface="Arial" pitchFamily="18"/>
                <a:ea typeface="Arial Unicode MS" pitchFamily="2"/>
                <a:cs typeface="Tahoma" pitchFamily="2"/>
              </a:rPr>
              <a:t>Форум «</a:t>
            </a:r>
            <a:r>
              <a:rPr lang="ru-RU" sz="1600" b="0" i="0" u="none" strike="noStrike" kern="0" spc="11" dirty="0" err="1">
                <a:ln>
                  <a:noFill/>
                </a:ln>
                <a:solidFill>
                  <a:srgbClr val="0D3B8C"/>
                </a:solidFill>
                <a:latin typeface="Arial" pitchFamily="18"/>
                <a:ea typeface="Arial Unicode MS" pitchFamily="2"/>
                <a:cs typeface="Tahoma" pitchFamily="2"/>
              </a:rPr>
              <a:t>РазвИТие</a:t>
            </a:r>
            <a:r>
              <a:rPr lang="ru-RU" sz="1600" b="0" i="0" u="none" strike="noStrike" kern="0" spc="11" dirty="0">
                <a:ln>
                  <a:noFill/>
                </a:ln>
                <a:solidFill>
                  <a:srgbClr val="0D3B8C"/>
                </a:solidFill>
                <a:latin typeface="Arial" pitchFamily="18"/>
                <a:ea typeface="Arial Unicode MS" pitchFamily="2"/>
                <a:cs typeface="Tahoma" pitchFamily="2"/>
              </a:rPr>
              <a:t>. Российские технологии для инженеров»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0">
        <a:tabLst/>
        <a:defRPr lang="ru-RU" sz="4000" b="1" i="0" u="none" strike="noStrike" kern="1200">
          <a:ln>
            <a:noFill/>
          </a:ln>
          <a:solidFill>
            <a:srgbClr val="FFFFFF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274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40000" y="378000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988360" y="5040000"/>
            <a:ext cx="655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r">
              <a:spcBef>
                <a:spcPts val="0"/>
              </a:spcBef>
              <a:spcAft>
                <a:spcPts val="1417"/>
              </a:spcAft>
              <a:buNone/>
              <a:defRPr lang="ru-RU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 algn="r">
              <a:spcBef>
                <a:spcPts val="0"/>
              </a:spcBef>
              <a:spcAft>
                <a:spcPts val="1417"/>
              </a:spcAft>
              <a:buNone/>
              <a:defRPr lang="ru-RU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 algn="r">
              <a:spcBef>
                <a:spcPts val="0"/>
              </a:spcBef>
              <a:spcAft>
                <a:spcPts val="1134"/>
              </a:spcAft>
              <a:buNone/>
              <a:defRPr lang="ru-RU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 algn="r">
              <a:spcBef>
                <a:spcPts val="0"/>
              </a:spcBef>
              <a:spcAft>
                <a:spcPts val="850"/>
              </a:spcAft>
              <a:buNone/>
              <a:defRPr lang="ru-R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 algn="r">
              <a:spcBef>
                <a:spcPts val="0"/>
              </a:spcBef>
              <a:spcAft>
                <a:spcPts val="567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Докладчик</a:t>
            </a:r>
          </a:p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356000" y="7128000"/>
            <a:ext cx="1980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2628000" y="7092000"/>
            <a:ext cx="118800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43999" y="7092000"/>
            <a:ext cx="72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7B7716F-9C01-4954-B328-1F2A3345B7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r" rtl="0" hangingPunct="0">
        <a:tabLst/>
        <a:defRPr lang="ru-RU" sz="4800" b="1" i="0" u="none" strike="noStrike" kern="1200">
          <a:ln>
            <a:noFill/>
          </a:ln>
          <a:solidFill>
            <a:srgbClr val="0D3B8C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lvl="0" rtl="0" hangingPunct="0">
        <a:buNone/>
        <a:tabLst/>
        <a:defRPr lang="ru-RU"/>
      </a:lvl1pPr>
      <a:lvl2pPr lvl="0" rtl="0" hangingPunct="0">
        <a:buNone/>
        <a:tabLst/>
        <a:defRPr lang="ru-RU"/>
      </a:lvl2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10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60000" y="396000"/>
            <a:ext cx="936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60000" y="1769040"/>
            <a:ext cx="936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2772000" y="7092000"/>
            <a:ext cx="1116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4716000" y="7092000"/>
            <a:ext cx="214236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80000" y="7063560"/>
            <a:ext cx="720000" cy="28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64CFC8B-021D-43A2-8277-BE079A3449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2000" y="7020720"/>
            <a:ext cx="9360000" cy="31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0" spc="11">
                <a:ln>
                  <a:noFill/>
                </a:ln>
                <a:solidFill>
                  <a:srgbClr val="0D3B8C"/>
                </a:solidFill>
                <a:latin typeface="Arial" pitchFamily="18"/>
                <a:ea typeface="Arial Unicode MS" pitchFamily="2"/>
                <a:cs typeface="Tahoma" pitchFamily="2"/>
              </a:rPr>
              <a:t>Форум «РазвИТие. Российские технологии для инженеров»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hangingPunct="0">
        <a:tabLst/>
        <a:defRPr lang="ru-RU" sz="4000" b="1" i="0" u="none" strike="noStrike" kern="1200">
          <a:ln>
            <a:noFill/>
          </a:ln>
          <a:solidFill>
            <a:srgbClr val="FFFFFF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wmv"/><Relationship Id="rId7" Type="http://schemas.openxmlformats.org/officeDocument/2006/relationships/slideLayout" Target="../slideLayouts/slideLayout2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10.png"/><Relationship Id="rId5" Type="http://schemas.microsoft.com/office/2007/relationships/media" Target="../media/media3.wmv"/><Relationship Id="rId10" Type="http://schemas.openxmlformats.org/officeDocument/2006/relationships/image" Target="../media/image9.png"/><Relationship Id="rId4" Type="http://schemas.openxmlformats.org/officeDocument/2006/relationships/video" Target="../media/media2.wm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5841" y="3472061"/>
            <a:ext cx="9070975" cy="61555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000" dirty="0"/>
              <a:t>Проектирование электроники в САПР </a:t>
            </a:r>
            <a:r>
              <a:rPr lang="ru-RU" sz="2000" dirty="0" err="1"/>
              <a:t>Delta</a:t>
            </a:r>
            <a:r>
              <a:rPr lang="ru-RU" sz="2000" dirty="0"/>
              <a:t> </a:t>
            </a:r>
            <a:r>
              <a:rPr lang="ru-RU" sz="2000" dirty="0" err="1" smtClean="0"/>
              <a:t>Design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Редактор правил – задание правил проектирования печатной платы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4254" y="4643933"/>
            <a:ext cx="9072562" cy="14097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r>
              <a:rPr lang="ru-RU" sz="2600" b="0" dirty="0" smtClean="0"/>
              <a:t>Георгий Шаманов</a:t>
            </a:r>
          </a:p>
          <a:p>
            <a:pPr marL="0" lvl="0" indent="0">
              <a:buNone/>
            </a:pPr>
            <a:r>
              <a:rPr lang="ru-RU" sz="2600" b="0" dirty="0" smtClean="0"/>
              <a:t>Системный аналитик</a:t>
            </a:r>
            <a:r>
              <a:rPr lang="ru-RU" sz="2600" b="0" smtClean="0"/>
              <a:t/>
            </a:r>
            <a:br>
              <a:rPr lang="ru-RU" sz="2600" b="0" smtClean="0"/>
            </a:br>
            <a:r>
              <a:rPr lang="ru-RU" sz="2800" smtClean="0"/>
              <a:t>ЭРЕМЕКС</a:t>
            </a:r>
            <a:endParaRPr lang="ru-RU" sz="2600" b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Интеграция с другими редакторами 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33185" y="1475581"/>
            <a:ext cx="5975279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Отображение и правка информации для выделенных цепей на схеме и плате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Быстрые переходы от редакторов к управлению правилами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Быстрые переходы от управления правилами к объектам на схеме и на плате</a:t>
            </a:r>
          </a:p>
        </p:txBody>
      </p:sp>
      <p:pic>
        <p:nvPicPr>
          <p:cNvPr id="5" name="Picture 2" descr="D:\Shared\picture\i-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1475581"/>
            <a:ext cx="3384376" cy="39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Унификация интерфейса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56" y="7114826"/>
            <a:ext cx="1558330" cy="230740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71176" y="1503175"/>
            <a:ext cx="8745600" cy="1050709"/>
          </a:xfrm>
          <a:prstGeom prst="rect">
            <a:avLst/>
          </a:prstGeom>
        </p:spPr>
        <p:txBody>
          <a:bodyPr>
            <a:norm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2800" dirty="0" smtClean="0">
                <a:latin typeface="+mj-lt"/>
              </a:rPr>
              <a:t>Единый табличный интерфейс для разных правил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2" y="2565244"/>
            <a:ext cx="8620377" cy="24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1" y="3001258"/>
            <a:ext cx="8730137" cy="265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1" y="3419797"/>
            <a:ext cx="8813874" cy="266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10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Настройка внешнего вида</a:t>
            </a:r>
            <a:endParaRPr lang="ru-RU" dirty="0"/>
          </a:p>
        </p:txBody>
      </p:sp>
      <p:pic>
        <p:nvPicPr>
          <p:cNvPr id="3" name="Picture 3" descr="D:\Shared\picture\меню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76" y="1388575"/>
            <a:ext cx="4968969" cy="20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Shared\picture\меню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77" y="3779838"/>
            <a:ext cx="4854564" cy="27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143768" y="1403573"/>
            <a:ext cx="4730124" cy="44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Фильтрация отображаемой информации </a:t>
            </a:r>
            <a:br>
              <a:rPr lang="ru-RU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каждом из </a:t>
            </a:r>
            <a:r>
              <a:rPr lang="ru-RU" sz="2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листов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Сохранение </a:t>
            </a:r>
            <a:r>
              <a:rPr lang="ru-RU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быстрый вызов удобных для пользователя видов листов</a:t>
            </a:r>
          </a:p>
          <a:p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51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453" y="1220648"/>
            <a:ext cx="45558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Шаблон – это предварительно подготовленный набор значений для правил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проект создается на основе шаблона правил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Шаблон правил может быть создан на основе проекта или другого шаблона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Шаблоны правил могут формироваться централизованно в рамках предприятия, и использоваться на всех рабочих местах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Шаблоны правил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18" y="2483693"/>
            <a:ext cx="5046001" cy="38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0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776" y="1259557"/>
            <a:ext cx="9217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 шаблона идентичен правилам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шаблоне правил могут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быть заданы правила для платы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целиком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отдельных классов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цепей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создании проекта в нем будут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цепей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шаблона с заданными правилами,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классы в последующем можно включить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создаваемые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цепи</a:t>
            </a: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Шаблоны правил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3685188"/>
            <a:ext cx="6112722" cy="31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6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597"/>
            <a:ext cx="10055880" cy="51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56" y="7114826"/>
            <a:ext cx="1558330" cy="230740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60000" y="1769040"/>
            <a:ext cx="936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 rtl="0" hangingPunc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Будем рады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ответить на Ваши вопросы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 нашем стенде </a:t>
            </a:r>
          </a:p>
          <a:p>
            <a:pPr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www.dd.ru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3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dirty="0" smtClean="0"/>
              <a:t>Место в </a:t>
            </a:r>
            <a:r>
              <a:rPr lang="en-US" dirty="0" smtClean="0"/>
              <a:t>Workflow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76" y="1408830"/>
            <a:ext cx="5904448" cy="53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dirty="0" smtClean="0"/>
              <a:t>Правила проектирования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1851765"/>
            <a:ext cx="6937388" cy="517746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360832" y="1382525"/>
            <a:ext cx="9215984" cy="4530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 rtl="0" hangingPunc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создания платы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 определить множество различных правил</a:t>
            </a:r>
          </a:p>
        </p:txBody>
      </p:sp>
    </p:spTree>
    <p:extLst>
      <p:ext uri="{BB962C8B-B14F-4D97-AF65-F5344CB8AC3E}">
        <p14:creationId xmlns:p14="http://schemas.microsoft.com/office/powerpoint/2010/main" val="44222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Типы правил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60832" y="1598549"/>
            <a:ext cx="936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 rtl="0" hangingPunc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marL="393750" indent="-285750">
              <a:buFont typeface="Arial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 можно условно разделить на следующие группы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29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Физические </a:t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Определяют физические параметры треков: ширину, сужение, расположение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T-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соединения, …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29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Зазоры </a:t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Определяют предельные расстояния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между различными объектами, размещаемыми на плате</a:t>
            </a:r>
          </a:p>
          <a:p>
            <a:pPr marL="8829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Трассировка </a:t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Определяют разрешение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размещение цепей в различных зонах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платы</a:t>
            </a:r>
          </a:p>
          <a:p>
            <a:pPr marL="8829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Взаимные ограничения по длине дорожек для сохранения целостности сигнала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900" lvl="1" indent="-34290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93750" indent="-285750">
              <a:buFont typeface="Arial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93750" indent="-285750">
              <a:buFont typeface="Arial" charset="0"/>
              <a:buChar char="•"/>
            </a:pP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917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dirty="0" smtClean="0"/>
              <a:t>Особенности задачи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54" y="2483693"/>
            <a:ext cx="593581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808" y="1403573"/>
            <a:ext cx="820891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правилами проектирования требует: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 большого количества данных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Систематизации данных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Навигации по ним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5" y="4355901"/>
            <a:ext cx="3169153" cy="18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000" y="3892495"/>
            <a:ext cx="3384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Противоречивые требования: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36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dirty="0" smtClean="0"/>
              <a:t>Решение задачи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0000" y="1763613"/>
            <a:ext cx="9216816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 rtl="0" hangingPunc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marL="450900" indent="-342900"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 от общего к частному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сложность ввода данных для разного уровня проектов может быть разная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0900" indent="-342900"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Иерархия правил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правила построены по строго определенной иерархии, это позволяет однозначно передавать значения от общих правил к частным</a:t>
            </a:r>
          </a:p>
          <a:p>
            <a:pPr marL="450900" indent="-342900"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Глубокая  детализация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системе могут быть определены правила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непосредственно для дорожки в определенном регионе платы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0900" indent="-342900"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интерфейса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для ввода любых правил используется однотипный табличный интерфейс</a:t>
            </a:r>
          </a:p>
          <a:p>
            <a:pPr marL="450900" indent="-342900"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Интеграция с другими редакторами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управление правилам доступно в различных редакторах,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 самым обеспечивается быстрый доступ к правилам для любых объектов</a:t>
            </a:r>
          </a:p>
          <a:p>
            <a:pPr marL="450900" indent="-342900"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Использования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шаблонов правил –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шаблонов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 позволяют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одной стороны повторно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использовать набор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правил, а с другой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вместе с классами цепей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250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От общего к частному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15776" y="1331565"/>
            <a:ext cx="7056784" cy="5168527"/>
          </a:xfrm>
          <a:prstGeom prst="rect">
            <a:avLst/>
          </a:prstGeom>
        </p:spPr>
        <p:txBody>
          <a:bodyPr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 ведутся </a:t>
            </a: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lang="ru-RU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нескольких уровнях</a:t>
            </a:r>
          </a:p>
          <a:p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правил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зазоров используются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следующие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уровни: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проекта в целом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цепей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пар цепей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ces_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60592" y="1187549"/>
            <a:ext cx="1883702" cy="1518271"/>
          </a:xfrm>
          <a:prstGeom prst="rect">
            <a:avLst/>
          </a:prstGeom>
        </p:spPr>
      </p:pic>
      <p:pic>
        <p:nvPicPr>
          <p:cNvPr id="9" name="ces_2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60591" y="2797987"/>
            <a:ext cx="1920213" cy="1547700"/>
          </a:xfrm>
          <a:prstGeom prst="rect">
            <a:avLst/>
          </a:prstGeom>
        </p:spPr>
      </p:pic>
      <p:pic>
        <p:nvPicPr>
          <p:cNvPr id="10" name="ces_3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60592" y="4574919"/>
            <a:ext cx="1920213" cy="15889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0738" y="4427909"/>
            <a:ext cx="6659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just">
              <a:buSzPct val="100000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algn="just">
              <a:buSzPct val="100000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Разветвленная система правил позволяет задавать особые правила практически дл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на плате. Например, величину зазора между печатным проводником одной цепи и переходным отверстием, входящим в состав другой цепи.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39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 fullScrn="1"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 fullScrn="1"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Иерархия правил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776" y="1232842"/>
            <a:ext cx="96490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900" indent="-342900" algn="just">
              <a:buSzPct val="10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Иерархия правил позволяет вводить значения в целом для проекта или для слоев данных, а затем уточнять для конкретных объектов</a:t>
            </a:r>
          </a:p>
          <a:p>
            <a:pPr marL="450900" indent="-342900" algn="just">
              <a:buSzPct val="10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оптимизации ввода данных используется группировки объектов по цепям и по слоям. Два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группировки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 дополняют друг друга</a:t>
            </a:r>
          </a:p>
          <a:p>
            <a:pPr marL="108000" algn="just">
              <a:buSzPct val="100000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2645412"/>
            <a:ext cx="8136905" cy="425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70" y="2915741"/>
            <a:ext cx="8115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32" y="3923853"/>
            <a:ext cx="3096344" cy="23042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2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3" y="1907629"/>
            <a:ext cx="804089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Регионы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1525230"/>
            <a:ext cx="6336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</a:p>
          <a:p>
            <a:pPr marL="450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Переопределение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регионе</a:t>
            </a:r>
          </a:p>
          <a:p>
            <a:pPr marL="450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определения региона в посадочном месте</a:t>
            </a:r>
          </a:p>
        </p:txBody>
      </p:sp>
    </p:spTree>
    <p:extLst>
      <p:ext uri="{BB962C8B-B14F-4D97-AF65-F5344CB8AC3E}">
        <p14:creationId xmlns:p14="http://schemas.microsoft.com/office/powerpoint/2010/main" val="249038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%202010%20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427</Words>
  <Application>Microsoft Office PowerPoint</Application>
  <PresentationFormat>Произвольный</PresentationFormat>
  <Paragraphs>83</Paragraphs>
  <Slides>15</Slides>
  <Notes>15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Обычный 1</vt:lpstr>
      <vt:lpstr>презентация%202010%20шаблон</vt:lpstr>
      <vt:lpstr>1_Обычный 1</vt:lpstr>
      <vt:lpstr>Проектирование электроники в САПР Delta Design Редактор правил – задание правил проектирования печатной платы</vt:lpstr>
      <vt:lpstr>Презентация PowerPoint</vt:lpstr>
      <vt:lpstr>Презентация PowerPoint</vt:lpstr>
      <vt:lpstr>Типы правил</vt:lpstr>
      <vt:lpstr>Презентация PowerPoint</vt:lpstr>
      <vt:lpstr>Презентация PowerPoint</vt:lpstr>
      <vt:lpstr>От общего к частному</vt:lpstr>
      <vt:lpstr>Иерархия правил</vt:lpstr>
      <vt:lpstr>Регионы</vt:lpstr>
      <vt:lpstr>Интеграция с другими редакторами </vt:lpstr>
      <vt:lpstr>Унификация интерфейса</vt:lpstr>
      <vt:lpstr>Настройка внешнего вида</vt:lpstr>
      <vt:lpstr>Шаблоны правил</vt:lpstr>
      <vt:lpstr>Шаблоны правил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Оснач Дмитрий</dc:creator>
  <cp:lastModifiedBy>Shamanov Georgiy</cp:lastModifiedBy>
  <cp:revision>96</cp:revision>
  <cp:lastPrinted>2015-09-09T14:04:45Z</cp:lastPrinted>
  <dcterms:created xsi:type="dcterms:W3CDTF">2011-01-20T09:56:10Z</dcterms:created>
  <dcterms:modified xsi:type="dcterms:W3CDTF">2015-09-23T07:32:30Z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