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handoutMasterIdLst>
    <p:handoutMasterId r:id="rId27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0" r:id="rId17"/>
    <p:sldId id="279" r:id="rId18"/>
    <p:sldId id="272" r:id="rId19"/>
    <p:sldId id="274" r:id="rId20"/>
    <p:sldId id="275" r:id="rId21"/>
    <p:sldId id="273" r:id="rId22"/>
    <p:sldId id="277" r:id="rId23"/>
    <p:sldId id="271" r:id="rId24"/>
    <p:sldId id="281" r:id="rId25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1663" autoAdjust="0"/>
  </p:normalViewPr>
  <p:slideViewPr>
    <p:cSldViewPr>
      <p:cViewPr varScale="1">
        <p:scale>
          <a:sx n="82" d="100"/>
          <a:sy n="82" d="100"/>
        </p:scale>
        <p:origin x="-1566" y="-10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95B40E6D-3F81-4F74-BFA8-A81509444E74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3911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4C072F01-B228-436A-B62F-E4B576F2708F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0140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0" rtl="0" hangingPunct="0">
      <a:tabLst/>
      <a:defRPr lang="ru-RU" sz="2000" b="0" i="0" u="none" strike="noStrike" kern="1200">
        <a:ln>
          <a:noFill/>
        </a:ln>
        <a:latin typeface="Arial" pitchFamily="18"/>
        <a:ea typeface="Arial Unicode MS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На рисунке слева проводники образованы прямолинейными сегментами. Окружности белого цвета обозначают нарушение правила зазора между проводниками.</a:t>
            </a:r>
          </a:p>
          <a:p>
            <a:pPr rtl="0"/>
            <a:endParaRPr lang="ru-RU" sz="2000" b="0" i="0" u="none" strike="noStrike" kern="1200" baseline="0" dirty="0" smtClean="0">
              <a:ln>
                <a:noFill/>
              </a:ln>
              <a:solidFill>
                <a:schemeClr val="tx1"/>
              </a:solidFill>
              <a:latin typeface="Arial" pitchFamily="18"/>
              <a:ea typeface="Arial Unicode MS" pitchFamily="2"/>
              <a:cs typeface="Tahoma" pitchFamily="2"/>
            </a:endParaRPr>
          </a:p>
          <a:p>
            <a:pPr rtl="0"/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На следующем рисунке все тот же участок платы с той же топологией, но с применением дугообразных проводников. Как</a:t>
            </a:r>
            <a:r>
              <a:rPr lang="en-US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 </a:t>
            </a: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видно</a:t>
            </a:r>
            <a:r>
              <a:rPr lang="en-US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, </a:t>
            </a: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нарушений</a:t>
            </a:r>
            <a:r>
              <a:rPr lang="en-US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 </a:t>
            </a: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не</a:t>
            </a:r>
            <a:r>
              <a:rPr lang="en-US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 </a:t>
            </a: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осталось</a:t>
            </a:r>
            <a:r>
              <a:rPr lang="en-US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.</a:t>
            </a:r>
          </a:p>
          <a:p>
            <a:endParaRPr lang="en-US" baseline="0" dirty="0" smtClean="0"/>
          </a:p>
          <a:p>
            <a:pPr rtl="0"/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Как показывает практика, использование дугообразных проводников позволяет дополнительно сэкономить в среднем от 3 до 5% процентов пространства на ПП.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4C072F01-B228-436A-B62F-E4B576F2708F}" type="slidenum">
              <a:rPr lang="ru-RU" smtClean="0"/>
              <a:pPr lvl="0"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683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Еще одним преимуществом трассировки в </a:t>
            </a:r>
            <a:r>
              <a:rPr lang="en-US" sz="2000" b="0" i="0" u="none" strike="noStrike" kern="120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TopoR</a:t>
            </a:r>
            <a:r>
              <a:rPr lang="en-US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 - </a:t>
            </a: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возможность снижения перекрестных помех и улучшения электромагнитной совместимости устройства.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Рассмотрим три варианта трассировки пары проводников. </a:t>
            </a:r>
            <a:r>
              <a:rPr lang="en-US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^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первом случае, когда проводники изгибаются под 90 градусов, они имеют наибольшую длину, как и наибольшую протяженность параллельных сегментов.</a:t>
            </a:r>
            <a:r>
              <a:rPr lang="en-US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^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Во втором варианте с углами в 45 градусов, проводники короче, как и короче их параллельные сегменты.</a:t>
            </a:r>
            <a:r>
              <a:rPr lang="en-US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^</a:t>
            </a:r>
          </a:p>
          <a:p>
            <a:pPr rtl="0"/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В третьем случае, проводники имеют минимальную возможную длину, а параллельные сегменты вовсе отсутствуют.</a:t>
            </a:r>
            <a:r>
              <a:rPr lang="en-US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.^</a:t>
            </a:r>
          </a:p>
          <a:p>
            <a:pPr rtl="0"/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Параллельные сегменты являются источником перекрестных помех.</a:t>
            </a:r>
            <a:endParaRPr lang="en-US" sz="2000" b="0" i="0" u="none" strike="noStrike" kern="1200" baseline="0" dirty="0" smtClean="0">
              <a:ln>
                <a:noFill/>
              </a:ln>
              <a:solidFill>
                <a:schemeClr val="tx1"/>
              </a:solidFill>
              <a:latin typeface="Arial" pitchFamily="18"/>
              <a:ea typeface="Arial Unicode MS" pitchFamily="2"/>
              <a:cs typeface="Tahoma" pitchFamily="2"/>
            </a:endParaRPr>
          </a:p>
          <a:p>
            <a:pPr rtl="0"/>
            <a:endParaRPr lang="en-US" sz="2000" b="0" i="0" u="none" strike="noStrike" kern="1200" baseline="0" dirty="0" smtClean="0">
              <a:ln>
                <a:noFill/>
              </a:ln>
              <a:solidFill>
                <a:schemeClr val="tx1"/>
              </a:solidFill>
              <a:latin typeface="Arial" pitchFamily="18"/>
              <a:ea typeface="Arial Unicode MS" pitchFamily="2"/>
              <a:cs typeface="Tahoma" pitchFamily="2"/>
            </a:endParaRPr>
          </a:p>
          <a:p>
            <a:pPr rtl="0"/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При наличии угла между отрезками, значение помехи убывает с </a:t>
            </a:r>
            <a:r>
              <a:rPr lang="ru-RU" sz="2000" b="0" i="0" u="none" strike="noStrike" kern="120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увеличеанием</a:t>
            </a: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 такого угла. Значит, что трассировка в произвольных направлениях с применением трассировщика  </a:t>
            </a:r>
            <a:r>
              <a:rPr lang="en-US" sz="2000" b="0" i="0" u="none" strike="noStrike" kern="120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TopoR</a:t>
            </a:r>
            <a:r>
              <a:rPr lang="en-US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 </a:t>
            </a: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способствует уменьшению суммарной длины проводников, сокращению их параллельных сегментов, что в свою очередь приводит к существенному снижению уровня перекрестных электромагнитных помех.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4C072F01-B228-436A-B62F-E4B576F2708F}" type="slidenum">
              <a:rPr lang="ru-RU" smtClean="0"/>
              <a:pPr lvl="0"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1217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Еще одним преимуществом  трассировки в </a:t>
            </a:r>
            <a:r>
              <a:rPr lang="en-US" sz="2000" b="0" i="0" u="none" strike="noStrike" kern="120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TopoR</a:t>
            </a:r>
            <a:r>
              <a:rPr lang="en-US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 </a:t>
            </a: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является выравнивание значений термического сопротивления в различных направлениях на слое, что препятствует деформации платы из-за температурного воздействия. </a:t>
            </a:r>
          </a:p>
          <a:p>
            <a:pPr rtl="0"/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Теплопроводность меди на три порядка превышает теплопроводность стеклотекстолита марки FR-4 (Теплопроводность  меди 380 Вт/</a:t>
            </a:r>
            <a:r>
              <a:rPr lang="ru-RU" sz="2000" b="0" i="0" u="none" strike="noStrike" kern="120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м·К</a:t>
            </a: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, теплопроводность стеклотекстолита 0,25 Вт/</a:t>
            </a:r>
            <a:r>
              <a:rPr lang="ru-RU" sz="2000" b="0" i="0" u="none" strike="noStrike" kern="120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м·К</a:t>
            </a: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).</a:t>
            </a:r>
          </a:p>
          <a:p>
            <a:pPr rtl="0"/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Увеличивая площадь металлизации на проводящих слоях, можно в широких пределах изменять термическое сопротивление платы. Однако, термическое сопротивление слоя различно для разных направлений. В направлении, совпадающим с  направлением проводников, термическое сопротивление будет в десятки раз меньше, чем в ортогональном проводникам направлении.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Если трассировка выполняется преимущественными направлениями на слое, и при этом на соседних слоях направления проводников ортогональны, то при термических нагрузках появляется риск деформации платы.  </a:t>
            </a:r>
            <a:r>
              <a:rPr lang="en-US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^</a:t>
            </a:r>
          </a:p>
          <a:p>
            <a:pPr rtl="0"/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При трассировке в </a:t>
            </a:r>
            <a:r>
              <a:rPr lang="ru-RU" sz="2000" b="0" i="0" u="none" strike="noStrike" kern="120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ТопоР</a:t>
            </a: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  фрагменты проводников на смежных слоях все также находятся под углом друг к другу в плотных местах, однако на разных участках платы, проводники ориентированы по разному. Это способствует выравниванию значений термического сопротивления в различных направлениях на слое и тем самым снижает риск деформации платы.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4C072F01-B228-436A-B62F-E4B576F2708F}" type="slidenum">
              <a:rPr lang="ru-RU" smtClean="0"/>
              <a:pPr lvl="0"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436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2000" b="0" i="0" u="none" strike="noStrike" kern="120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Диференциальная</a:t>
            </a: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 передача сигналов, характерная для множества современных устройств требует эквивалентности задержек сигналов, входящих в некоторую  группу</a:t>
            </a:r>
            <a:r>
              <a:rPr lang="en-US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 (</a:t>
            </a: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адреса</a:t>
            </a:r>
            <a:r>
              <a:rPr lang="en-US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, </a:t>
            </a: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данные</a:t>
            </a:r>
            <a:r>
              <a:rPr lang="en-US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, </a:t>
            </a: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команды</a:t>
            </a:r>
            <a:r>
              <a:rPr lang="en-US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).</a:t>
            </a:r>
          </a:p>
          <a:p>
            <a:pPr rtl="0"/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Постоянная задержка сигнала (с/мм) зависит от параметров среды. </a:t>
            </a:r>
            <a:r>
              <a:rPr lang="en-US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]:^ </a:t>
            </a: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Квадратный корень из относительной диэлектрической проницаемости деленный на скорость света в вакууме (мм/с)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Обычно рекомендации по прокладке дифференциальных пар сводятся к симметричности геометрии проводников, при этом разработчики зачастую рассматривают материал платы как однородную среду. Однако</a:t>
            </a:r>
            <a:r>
              <a:rPr lang="en-US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, </a:t>
            </a: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это</a:t>
            </a:r>
            <a:r>
              <a:rPr lang="en-US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 </a:t>
            </a: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далеко</a:t>
            </a:r>
            <a:r>
              <a:rPr lang="en-US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 </a:t>
            </a: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не</a:t>
            </a:r>
            <a:r>
              <a:rPr lang="en-US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 </a:t>
            </a: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так</a:t>
            </a:r>
            <a:r>
              <a:rPr lang="en-US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. </a:t>
            </a:r>
          </a:p>
          <a:p>
            <a:pPr rtl="0"/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Стеклотекстолит представляет собой стеклоткань, пропитанную эпоксидной смолой.</a:t>
            </a:r>
            <a:endParaRPr lang="en-US" sz="2000" b="0" i="0" u="none" strike="noStrike" kern="1200" baseline="0" dirty="0" smtClean="0">
              <a:ln>
                <a:noFill/>
              </a:ln>
              <a:solidFill>
                <a:schemeClr val="tx1"/>
              </a:solidFill>
              <a:latin typeface="Arial" pitchFamily="18"/>
              <a:ea typeface="Arial Unicode MS" pitchFamily="2"/>
              <a:cs typeface="Tahoma" pitchFamily="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0" i="0" u="none" strike="noStrike" kern="1200" baseline="0" dirty="0" smtClean="0">
              <a:ln>
                <a:noFill/>
              </a:ln>
              <a:solidFill>
                <a:schemeClr val="tx1"/>
              </a:solidFill>
              <a:latin typeface="Arial" pitchFamily="18"/>
              <a:ea typeface="Arial Unicode MS" pitchFamily="2"/>
              <a:cs typeface="Tahoma" pitchFamily="2"/>
            </a:endParaRPr>
          </a:p>
          <a:p>
            <a:pPr rtl="0"/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Стеклотекстолит типа имеет усредненное значение диэлектрической проницаемости порядка 4-4.5, при этом стеклоткань имеет диэлектрическую проницаемость порядка 5.8, а эпоксидная смола – 3.8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4C072F01-B228-436A-B62F-E4B576F2708F}" type="slidenum">
              <a:rPr lang="ru-RU" smtClean="0"/>
              <a:pPr lvl="0"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6612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Если один из 2- проводников </a:t>
            </a:r>
            <a:r>
              <a:rPr lang="ru-RU" sz="2000" b="0" i="0" u="none" strike="noStrike" kern="120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дифф</a:t>
            </a: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. пары идет вдоль нити, а другой – в промежутке между двумя нитями, то скорость передачи сигналов может различаться до 1.23 раза, и это для проводников с идентичной геометрией на одном и том же слое.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Избежать такого негативного эффекта можно, избегая совпадения ориентации проводников </a:t>
            </a:r>
            <a:r>
              <a:rPr lang="ru-RU" sz="2000" b="0" i="0" u="none" strike="noStrike" kern="120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дифф.пары</a:t>
            </a: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 и нитей стекловолокна. </a:t>
            </a:r>
            <a:r>
              <a:rPr lang="en-US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(</a:t>
            </a: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рис</a:t>
            </a:r>
            <a:r>
              <a:rPr lang="en-US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. 5)</a:t>
            </a:r>
            <a:endParaRPr lang="ru-RU" sz="2000" b="0" i="0" u="none" strike="noStrike" kern="1200" baseline="0" dirty="0" smtClean="0">
              <a:ln>
                <a:noFill/>
              </a:ln>
              <a:solidFill>
                <a:schemeClr val="tx1"/>
              </a:solidFill>
              <a:latin typeface="Arial" pitchFamily="18"/>
              <a:ea typeface="Arial Unicode MS" pitchFamily="2"/>
              <a:cs typeface="Tahoma" pitchFamily="2"/>
            </a:endParaRPr>
          </a:p>
          <a:p>
            <a:pPr rtl="0"/>
            <a:endParaRPr lang="ru-RU" sz="2000" b="0" i="0" u="none" strike="noStrike" kern="1200" baseline="0" dirty="0" smtClean="0">
              <a:ln>
                <a:noFill/>
              </a:ln>
              <a:solidFill>
                <a:schemeClr val="tx1"/>
              </a:solidFill>
              <a:latin typeface="Arial" pitchFamily="18"/>
              <a:ea typeface="Arial Unicode MS" pitchFamily="2"/>
              <a:cs typeface="Tahoma" pitchFamily="2"/>
            </a:endParaRPr>
          </a:p>
          <a:p>
            <a:pPr rtl="0"/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На этом рисунке показаны, рекомендации компании Интел в этом отношении, согласно которым </a:t>
            </a:r>
            <a:r>
              <a:rPr lang="ru-RU" sz="2000" b="0" i="0" u="none" strike="noStrike" kern="120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дифф.пара</a:t>
            </a: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 должна быть проложена зигзагообразно или под углом, относительно сторон платы.</a:t>
            </a:r>
          </a:p>
          <a:p>
            <a:endParaRPr lang="en-US" sz="2000" b="0" i="0" u="none" strike="noStrike" kern="1200" baseline="0" dirty="0" smtClean="0">
              <a:ln>
                <a:noFill/>
              </a:ln>
              <a:solidFill>
                <a:schemeClr val="tx1"/>
              </a:solidFill>
              <a:latin typeface="Arial" pitchFamily="18"/>
              <a:ea typeface="Arial Unicode MS" pitchFamily="2"/>
              <a:cs typeface="Tahoma" pitchFamily="2"/>
            </a:endParaRPr>
          </a:p>
          <a:p>
            <a:pPr rtl="0"/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Трассировка в </a:t>
            </a:r>
            <a:r>
              <a:rPr lang="en-US" sz="2000" b="0" i="0" u="none" strike="noStrike" kern="120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TopoR</a:t>
            </a:r>
            <a:r>
              <a:rPr lang="en-US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 </a:t>
            </a: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соответствует этим рекомендациям естественным образом.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4C072F01-B228-436A-B62F-E4B576F2708F}" type="slidenum">
              <a:rPr lang="ru-RU" smtClean="0"/>
              <a:pPr lvl="0"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7286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Трассировка и </a:t>
            </a:r>
            <a:r>
              <a:rPr lang="ru-RU" sz="2000" b="0" i="0" u="none" strike="noStrike" kern="120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автотрассировка</a:t>
            </a: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 печатных плат с BGA компонентами всегда была сложной задачей. Обычно в области , занимаемой таким компонентом, слишком мало места для достаточного количества межслойных переходов.</a:t>
            </a:r>
          </a:p>
          <a:p>
            <a:pPr marL="216000" marR="0" indent="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В то же время, как раз матричное расположение контактов дает возможность в широких пределах менять порядок следования проводников и, соответственно, ликвидировать лишние пересечения, а с ними и лишние переходы. Дополнительные возможности для изменения порядка следования проводников появляются при наличии незадействованных и функционально эквивалентных контактов.</a:t>
            </a:r>
          </a:p>
          <a:p>
            <a:pPr marL="216000" marR="0" indent="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0" i="0" u="none" strike="noStrike" kern="1200" baseline="0" dirty="0" smtClean="0">
              <a:ln>
                <a:noFill/>
              </a:ln>
              <a:solidFill>
                <a:schemeClr val="tx1"/>
              </a:solidFill>
              <a:latin typeface="Arial" pitchFamily="18"/>
              <a:ea typeface="Arial Unicode MS" pitchFamily="2"/>
              <a:cs typeface="Tahoma" pitchFamily="2"/>
            </a:endParaRPr>
          </a:p>
          <a:p>
            <a:pPr marL="216000" marR="0" indent="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В </a:t>
            </a:r>
            <a:r>
              <a:rPr lang="en-US" sz="2000" b="0" i="0" u="none" strike="noStrike" kern="120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TopoR</a:t>
            </a:r>
            <a:r>
              <a:rPr lang="en-US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 </a:t>
            </a: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реализован эффективный алгоритм </a:t>
            </a:r>
            <a:r>
              <a:rPr lang="ru-RU" sz="2000" b="0" i="0" u="none" strike="noStrike" kern="120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трассровки</a:t>
            </a: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 </a:t>
            </a:r>
            <a:r>
              <a:rPr lang="en-US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BGA</a:t>
            </a: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 компонентов, который позволяет на много легче справляться с этой задачей.</a:t>
            </a:r>
          </a:p>
          <a:p>
            <a:pPr marL="216000" marR="0" indent="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На следующем рисунке пример трассировки BGA компонента традиционным способом </a:t>
            </a:r>
            <a:r>
              <a:rPr lang="ru-RU" sz="2000" b="0" i="0" u="none" strike="noStrike" kern="120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автотрассировки</a:t>
            </a: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 и с применением топологической </a:t>
            </a:r>
            <a:r>
              <a:rPr lang="ru-RU" sz="2000" b="0" i="0" u="none" strike="noStrike" kern="120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автотрассировки</a:t>
            </a: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 в </a:t>
            </a:r>
            <a:r>
              <a:rPr lang="en-US" sz="2000" b="0" i="0" u="none" strike="noStrike" kern="120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TopoR</a:t>
            </a:r>
            <a:r>
              <a:rPr lang="en-US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.</a:t>
            </a:r>
            <a:endParaRPr lang="ru-RU" sz="2000" b="0" i="0" u="none" strike="noStrike" kern="1200" baseline="0" dirty="0" smtClean="0">
              <a:ln>
                <a:noFill/>
              </a:ln>
              <a:solidFill>
                <a:schemeClr val="tx1"/>
              </a:solidFill>
              <a:latin typeface="Arial" pitchFamily="18"/>
              <a:ea typeface="Arial Unicode MS" pitchFamily="2"/>
              <a:cs typeface="Tahoma" pitchFamily="2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4C072F01-B228-436A-B62F-E4B576F2708F}" type="slidenum">
              <a:rPr lang="ru-RU" smtClean="0"/>
              <a:pPr lvl="0"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6325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baseline="0" dirty="0" smtClean="0"/>
              <a:t>Трассировка соединений является, как правило, заключительным и наиболее трудоемким этапом конструкторского проектирования РЭУ. В зависимости от сложности устройства, трассировка современной печатной платы может занимать от нескольких часов до нескольких месяцев работы инженера. </a:t>
            </a:r>
          </a:p>
          <a:p>
            <a:r>
              <a:rPr lang="ru-RU" baseline="0" dirty="0" smtClean="0"/>
              <a:t>С трассировкой связаны некоторые факторы, влияющие на конечную стоимость устройства и его качественные характеристики. Это, конечно же, рабочее время инженера, затраченное на трассировку, а также качество решения самой задачи трассировки инженером. Суммарная длина проводников, кол-во межслойных переходов, кол-во слоев, класс точности.</a:t>
            </a:r>
          </a:p>
          <a:p>
            <a:r>
              <a:rPr lang="ru-RU" baseline="0" dirty="0" smtClean="0"/>
              <a:t>Одним из решений для сокращения времени </a:t>
            </a:r>
            <a:r>
              <a:rPr lang="ru-RU" baseline="0" dirty="0" err="1" smtClean="0"/>
              <a:t>проектирвоания</a:t>
            </a:r>
            <a:r>
              <a:rPr lang="ru-RU" baseline="0" dirty="0" smtClean="0"/>
              <a:t> ПП может быть </a:t>
            </a:r>
            <a:r>
              <a:rPr lang="ru-RU" baseline="0" dirty="0" err="1" smtClean="0"/>
              <a:t>автотрассировка</a:t>
            </a:r>
            <a:r>
              <a:rPr lang="ru-RU" baseline="0" dirty="0" smtClean="0"/>
              <a:t>. А для снижения себестоимости самой печатной платы возможно применение топологической </a:t>
            </a:r>
            <a:r>
              <a:rPr lang="en-US" baseline="0" dirty="0" smtClean="0"/>
              <a:t>any-angle </a:t>
            </a:r>
            <a:r>
              <a:rPr lang="ru-RU" baseline="0" dirty="0" smtClean="0"/>
              <a:t>трассировки. Все это реализовано в </a:t>
            </a:r>
            <a:r>
              <a:rPr lang="ru-RU" baseline="0" dirty="0" err="1" smtClean="0"/>
              <a:t>трассировщике</a:t>
            </a:r>
            <a:r>
              <a:rPr lang="ru-RU" baseline="0" dirty="0" smtClean="0"/>
              <a:t> </a:t>
            </a:r>
            <a:r>
              <a:rPr lang="en-US" baseline="0" dirty="0" smtClean="0"/>
              <a:t>Delta Design </a:t>
            </a:r>
            <a:r>
              <a:rPr lang="en-US" baseline="0" dirty="0" err="1" smtClean="0"/>
              <a:t>TopoR</a:t>
            </a:r>
            <a:r>
              <a:rPr lang="en-US" baseline="0" dirty="0" smtClean="0"/>
              <a:t>.</a:t>
            </a:r>
            <a:endParaRPr lang="ru-RU" baseline="0" dirty="0" smtClean="0"/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marR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Проектирование современной радиоэлектронной аппаратуры предъявляет повышенные требования к габаритным параметрам устройства, а следовательно к плотности </a:t>
            </a:r>
            <a:r>
              <a:rPr lang="ru-RU" sz="2000" b="0" i="0" u="none" strike="noStrike" kern="120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межсоединений</a:t>
            </a: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 и компонентов на печатной плате. </a:t>
            </a:r>
          </a:p>
          <a:p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Существует несколько широко применяемых способов повысить эту плотность.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4C072F01-B228-436A-B62F-E4B576F2708F}" type="slidenum">
              <a:rPr lang="ru-RU" smtClean="0"/>
              <a:pPr lvl="0"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9558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Уменьшить размер переходных отверстий и контактных площадок, чтобы высвободить пространство для проводников</a:t>
            </a:r>
          </a:p>
          <a:p>
            <a:pPr rtl="0"/>
            <a:endParaRPr lang="ru-RU" sz="2000" b="0" i="0" u="none" strike="noStrike" kern="1200" baseline="0" dirty="0" smtClean="0">
              <a:ln>
                <a:noFill/>
              </a:ln>
              <a:solidFill>
                <a:schemeClr val="tx1"/>
              </a:solidFill>
              <a:latin typeface="Arial" pitchFamily="18"/>
              <a:ea typeface="Arial Unicode MS" pitchFamily="2"/>
              <a:cs typeface="Tahoma" pitchFamily="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Увеличить кол-во трасс между отверстиями и компонентами, уменьшив ширину проводников.</a:t>
            </a:r>
          </a:p>
          <a:p>
            <a:pPr rtl="0"/>
            <a:endParaRPr lang="ru-RU" sz="2000" b="0" i="0" u="none" strike="noStrike" kern="1200" baseline="0" dirty="0" smtClean="0">
              <a:ln>
                <a:noFill/>
              </a:ln>
              <a:solidFill>
                <a:schemeClr val="tx1"/>
              </a:solidFill>
              <a:latin typeface="Arial" pitchFamily="18"/>
              <a:ea typeface="Arial Unicode MS" pitchFamily="2"/>
              <a:cs typeface="Tahoma" pitchFamily="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Отказаться от сквозных отверстий в пользу «слепых» и «глухих» межслойных переходов.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0" i="0" u="none" strike="noStrike" kern="1200" baseline="0" dirty="0" smtClean="0">
              <a:ln>
                <a:noFill/>
              </a:ln>
              <a:solidFill>
                <a:schemeClr val="tx1"/>
              </a:solidFill>
              <a:latin typeface="Arial" pitchFamily="18"/>
              <a:ea typeface="Arial Unicode MS" pitchFamily="2"/>
              <a:cs typeface="Tahoma" pitchFamily="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Увеличить кол-во слоев.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0" i="0" u="none" strike="noStrike" kern="1200" baseline="0" dirty="0" smtClean="0">
              <a:ln>
                <a:noFill/>
              </a:ln>
              <a:solidFill>
                <a:sysClr val="windowText" lastClr="000000"/>
              </a:solidFill>
              <a:latin typeface="Arial" pitchFamily="18"/>
              <a:ea typeface="Arial Unicode MS" pitchFamily="2"/>
              <a:cs typeface="Tahoma" pitchFamily="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pitchFamily="18"/>
                <a:ea typeface="Arial Unicode MS" pitchFamily="2"/>
                <a:cs typeface="Tahoma" pitchFamily="2"/>
              </a:rPr>
              <a:t>Однако все эти способы неизбежно приводят к увеличения себестоимости печатной платы.</a:t>
            </a:r>
            <a:endParaRPr lang="ru-RU" sz="2000" b="0" i="0" u="none" strike="noStrike" kern="1200" baseline="0" dirty="0" smtClean="0">
              <a:ln>
                <a:noFill/>
              </a:ln>
              <a:solidFill>
                <a:schemeClr val="tx1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4C072F01-B228-436A-B62F-E4B576F2708F}" type="slidenum">
              <a:rPr lang="ru-RU" smtClean="0"/>
              <a:pPr lvl="0"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8228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Однако, есть и другой способ достичь необходимых целей,</a:t>
            </a:r>
            <a:r>
              <a:rPr lang="ru-RU" baseline="0" dirty="0" smtClean="0"/>
              <a:t> при этом не увеличивая, а зачастую сокращая </a:t>
            </a:r>
            <a:r>
              <a:rPr lang="ru-RU" baseline="0" dirty="0" err="1" smtClean="0"/>
              <a:t>себестоимось</a:t>
            </a:r>
            <a:r>
              <a:rPr lang="ru-RU" baseline="0" dirty="0" smtClean="0"/>
              <a:t>  печатной платы.</a:t>
            </a:r>
            <a:r>
              <a:rPr lang="en-US" baseline="0" dirty="0" smtClean="0"/>
              <a:t> </a:t>
            </a:r>
            <a:r>
              <a:rPr lang="ru-RU" baseline="0" dirty="0" smtClean="0"/>
              <a:t>Это так называемая </a:t>
            </a:r>
            <a:r>
              <a:rPr lang="en-US" sz="2000" b="0" i="0" u="none" strike="noStrike" kern="12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18"/>
                <a:ea typeface="Arial Unicode MS" pitchFamily="2"/>
                <a:cs typeface="Tahoma" pitchFamily="2"/>
              </a:rPr>
              <a:t>Any-angle </a:t>
            </a:r>
            <a:r>
              <a:rPr lang="ru-RU" sz="2000" b="0" i="0" u="none" strike="noStrike" kern="12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18"/>
                <a:ea typeface="Arial Unicode MS" pitchFamily="2"/>
                <a:cs typeface="Tahoma" pitchFamily="2"/>
              </a:rPr>
              <a:t>трассировка, или трассировка без преимущественных направлений. (дословно</a:t>
            </a: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18"/>
                <a:ea typeface="Arial Unicode MS" pitchFamily="2"/>
                <a:cs typeface="Tahoma" pitchFamily="2"/>
              </a:rPr>
              <a:t> «Под любым углом»).</a:t>
            </a:r>
            <a:r>
              <a:rPr lang="ru-RU" baseline="0" dirty="0" smtClean="0"/>
              <a:t>Более того, данный подход, по сравнению с традиционной трассировкой проводников под углами 45-90 градусов, также позволяет улучшить качественные показатели ПП, такие как снижение значения перекрестных помех</a:t>
            </a:r>
            <a:r>
              <a:rPr lang="en-US" baseline="0" dirty="0" smtClean="0"/>
              <a:t>, </a:t>
            </a:r>
            <a:r>
              <a:rPr lang="ru-RU" baseline="0" dirty="0" smtClean="0"/>
              <a:t>улучшение ЭМС. </a:t>
            </a:r>
            <a:endParaRPr lang="en-US" baseline="0" dirty="0" smtClean="0"/>
          </a:p>
          <a:p>
            <a:r>
              <a:rPr lang="en-US" baseline="0" dirty="0" smtClean="0"/>
              <a:t>&gt;&gt;&gt;&gt;&gt;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0" i="0" u="none" strike="noStrike" kern="12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18"/>
                <a:ea typeface="Arial Unicode MS" pitchFamily="2"/>
                <a:cs typeface="Tahoma" pitchFamily="2"/>
              </a:rPr>
              <a:t>На этом рисунке</a:t>
            </a: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18"/>
                <a:ea typeface="Arial Unicode MS" pitchFamily="2"/>
                <a:cs typeface="Tahoma" pitchFamily="2"/>
              </a:rPr>
              <a:t> вы видите пример такой трассировки, выполненный в топологическом трассировщике </a:t>
            </a:r>
            <a:r>
              <a:rPr lang="en-US" sz="2000" b="0" i="0" u="none" strike="noStrike" kern="120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18"/>
                <a:ea typeface="Arial Unicode MS" pitchFamily="2"/>
                <a:cs typeface="Tahoma" pitchFamily="2"/>
              </a:rPr>
              <a:t>TopoR</a:t>
            </a:r>
            <a:r>
              <a:rPr lang="en-US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18"/>
                <a:ea typeface="Arial Unicode MS" pitchFamily="2"/>
                <a:cs typeface="Tahoma" pitchFamily="2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18"/>
                <a:ea typeface="Arial Unicode MS" pitchFamily="2"/>
                <a:cs typeface="Tahoma" pitchFamily="2"/>
              </a:rPr>
              <a:t>На первый взгляд выглядит необычно, непривычно, запутанно. </a:t>
            </a:r>
            <a:r>
              <a:rPr lang="ru-RU" sz="2000" b="0" i="0" u="none" strike="noStrike" kern="12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18"/>
                <a:ea typeface="Arial Unicode MS" pitchFamily="2"/>
                <a:cs typeface="Tahoma" pitchFamily="2"/>
              </a:rPr>
              <a:t>Но, действительно ли это так?</a:t>
            </a:r>
            <a:r>
              <a:rPr lang="en-US" sz="2000" b="0" i="0" u="none" strike="noStrike" kern="12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18"/>
                <a:ea typeface="Arial Unicode MS" pitchFamily="2"/>
                <a:cs typeface="Tahoma" pitchFamily="2"/>
              </a:rPr>
              <a:t> </a:t>
            </a:r>
            <a:r>
              <a:rPr lang="ru-RU" sz="2000" b="0" i="0" u="none" strike="noStrike" kern="12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18"/>
                <a:ea typeface="Arial Unicode MS" pitchFamily="2"/>
                <a:cs typeface="Tahoma" pitchFamily="2"/>
              </a:rPr>
              <a:t>Так</a:t>
            </a: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18"/>
                <a:ea typeface="Arial Unicode MS" pitchFamily="2"/>
                <a:cs typeface="Tahoma" pitchFamily="2"/>
              </a:rPr>
              <a:t> ли уж это непривычно?</a:t>
            </a:r>
            <a:endParaRPr lang="en-US" sz="2000" b="0" i="0" u="none" strike="noStrike" kern="120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18"/>
              <a:ea typeface="Arial Unicode MS" pitchFamily="2"/>
              <a:cs typeface="Tahoma" pitchFamily="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18"/>
                <a:ea typeface="Arial Unicode MS" pitchFamily="2"/>
                <a:cs typeface="Tahoma" pitchFamily="2"/>
              </a:rPr>
              <a:t>Если вы посмотрите на следующий рисунок, где изображена печатная плата, созданная в 1972 году, то вы увидите фактически ту же самую </a:t>
            </a:r>
            <a:r>
              <a:rPr lang="en-US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18"/>
                <a:ea typeface="Arial Unicode MS" pitchFamily="2"/>
                <a:cs typeface="Tahoma" pitchFamily="2"/>
              </a:rPr>
              <a:t>any-angle</a:t>
            </a: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18"/>
                <a:ea typeface="Arial Unicode MS" pitchFamily="2"/>
                <a:cs typeface="Tahoma" pitchFamily="2"/>
              </a:rPr>
              <a:t> трассировку. Такой подход применяли задолго до появления САПР. Просто сейчас об этом мало кто помнит. 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4C072F01-B228-436A-B62F-E4B576F2708F}" type="slidenum">
              <a:rPr lang="ru-RU" smtClean="0"/>
              <a:pPr lvl="0"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1005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Что позволяет применять этот подход в САПР сегодня?</a:t>
            </a:r>
            <a:endParaRPr lang="en-US" sz="2000" b="0" i="0" u="none" strike="noStrike" kern="1200" baseline="0" dirty="0" smtClean="0">
              <a:ln>
                <a:noFill/>
              </a:ln>
              <a:solidFill>
                <a:schemeClr val="tx1"/>
              </a:solidFill>
              <a:latin typeface="Arial" pitchFamily="18"/>
              <a:ea typeface="Arial Unicode MS" pitchFamily="2"/>
              <a:cs typeface="Tahoma" pitchFamily="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Проводники, которые мы наблюдаем сегодня на современных печатных платах, в основной массе идущие параллельно и изгибающиеся под углом 45 или 90 градусов, </a:t>
            </a:r>
            <a:r>
              <a:rPr lang="ru-RU" sz="2000" b="0" i="0" u="none" strike="noStrike" kern="120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обязанны</a:t>
            </a: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 своей формой особенностям моделям трассировочного пространства, которые применяются в САПР, а также алгоритмам трассировки.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0" i="0" u="none" strike="noStrike" kern="12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18"/>
                <a:ea typeface="Arial Unicode MS" pitchFamily="2"/>
                <a:cs typeface="Tahoma" pitchFamily="2"/>
              </a:rPr>
              <a:t>Исторически, видимо в силу простоты</a:t>
            </a: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18"/>
                <a:ea typeface="Arial Unicode MS" pitchFamily="2"/>
                <a:cs typeface="Tahoma" pitchFamily="2"/>
              </a:rPr>
              <a:t> реализации, именно сетка с постоянным размером ячеек первой получила широкое распространение в САПР в качестве такой модели.</a:t>
            </a:r>
            <a:endParaRPr lang="en-US" sz="2000" b="0" i="0" u="none" strike="noStrike" kern="120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18"/>
              <a:ea typeface="Arial Unicode MS" pitchFamily="2"/>
              <a:cs typeface="Tahoma" pitchFamily="2"/>
            </a:endParaRPr>
          </a:p>
          <a:p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18"/>
                <a:ea typeface="Arial Unicode MS" pitchFamily="2"/>
                <a:cs typeface="Tahoma" pitchFamily="2"/>
              </a:rPr>
              <a:t>По мере усложнения печатных плат и появления новых, более сложных, компонентов, САПР также развивались, и появилась новая модель, так называемая </a:t>
            </a:r>
            <a:r>
              <a:rPr lang="en-US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18"/>
                <a:ea typeface="Arial Unicode MS" pitchFamily="2"/>
                <a:cs typeface="Tahoma" pitchFamily="2"/>
              </a:rPr>
              <a:t>Shape-Based </a:t>
            </a: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18"/>
                <a:ea typeface="Arial Unicode MS" pitchFamily="2"/>
                <a:cs typeface="Tahoma" pitchFamily="2"/>
              </a:rPr>
              <a:t>модель трассировочного пространства. Пространство разбивалось на «</a:t>
            </a:r>
            <a:r>
              <a:rPr lang="ru-RU" sz="2000" b="0" i="0" u="none" strike="noStrike" kern="120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18"/>
                <a:ea typeface="Arial Unicode MS" pitchFamily="2"/>
                <a:cs typeface="Tahoma" pitchFamily="2"/>
              </a:rPr>
              <a:t>корридоры</a:t>
            </a: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18"/>
                <a:ea typeface="Arial Unicode MS" pitchFamily="2"/>
                <a:cs typeface="Tahoma" pitchFamily="2"/>
              </a:rPr>
              <a:t>» в которых прокладывались проводники. Однако по своей сути такая модель – это все та же сетка, только нерегулярная. А следовательно, общей чертой обеих этих моделей является взаимная ориентация проводников 45 и 90 градусов.</a:t>
            </a:r>
            <a:endParaRPr lang="en-US" sz="2000" b="0" i="0" u="none" strike="noStrike" kern="120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18"/>
              <a:ea typeface="Arial Unicode MS" pitchFamily="2"/>
              <a:cs typeface="Tahoma" pitchFamily="2"/>
            </a:endParaRPr>
          </a:p>
          <a:p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18"/>
                <a:ea typeface="Arial Unicode MS" pitchFamily="2"/>
                <a:cs typeface="Tahoma" pitchFamily="2"/>
              </a:rPr>
              <a:t>Топологическая </a:t>
            </a:r>
            <a:r>
              <a:rPr lang="en-US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18"/>
                <a:ea typeface="Arial Unicode MS" pitchFamily="2"/>
                <a:cs typeface="Tahoma" pitchFamily="2"/>
              </a:rPr>
              <a:t>any-angle</a:t>
            </a: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18"/>
                <a:ea typeface="Arial Unicode MS" pitchFamily="2"/>
                <a:cs typeface="Tahoma" pitchFamily="2"/>
              </a:rPr>
              <a:t> трассировка стала действительно возможной лишь после реализации </a:t>
            </a:r>
            <a:r>
              <a:rPr lang="ru-RU" sz="2000" b="0" i="0" u="none" strike="noStrike" kern="120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18"/>
                <a:ea typeface="Arial Unicode MS" pitchFamily="2"/>
                <a:cs typeface="Tahoma" pitchFamily="2"/>
              </a:rPr>
              <a:t>топологичческих</a:t>
            </a: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18"/>
                <a:ea typeface="Arial Unicode MS" pitchFamily="2"/>
                <a:cs typeface="Tahoma" pitchFamily="2"/>
              </a:rPr>
              <a:t> моделей и алгоритмов, чьей  отличительной чертой является не только отсутствие сетки, но и отказ от жесткой фиксации проводников вплоть до окончания трассировки. Именно эти модели и алгоритмы реализованы в </a:t>
            </a:r>
            <a:r>
              <a:rPr lang="en-US" sz="2000" b="0" i="0" u="none" strike="noStrike" kern="120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18"/>
                <a:ea typeface="Arial Unicode MS" pitchFamily="2"/>
                <a:cs typeface="Tahoma" pitchFamily="2"/>
              </a:rPr>
              <a:t>TopoR</a:t>
            </a: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18"/>
                <a:ea typeface="Arial Unicode MS" pitchFamily="2"/>
                <a:cs typeface="Tahoma" pitchFamily="2"/>
              </a:rPr>
              <a:t>. Так какие же преимущества топологическая трассировка может нам дать?</a:t>
            </a:r>
            <a:endParaRPr lang="en-US" sz="2000" b="0" i="0" u="none" strike="noStrike" kern="1200" dirty="0" smtClean="0">
              <a:ln>
                <a:noFill/>
              </a:ln>
              <a:solidFill>
                <a:schemeClr val="tx1"/>
              </a:solidFill>
              <a:effectLst/>
              <a:latin typeface="Arial" pitchFamily="18"/>
              <a:ea typeface="Arial Unicode MS" pitchFamily="2"/>
              <a:cs typeface="Tahoma" pitchFamily="2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4C072F01-B228-436A-B62F-E4B576F2708F}" type="slidenum">
              <a:rPr lang="ru-RU" smtClean="0"/>
              <a:pPr lvl="0"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3143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Сегодня многие радиоэлектронные устройства отличаются сложностью формы печатных плат.  Иногда требуется , чтобы компоненты были повернут на угол, отличающийся от 45 или 90 градусов.</a:t>
            </a:r>
          </a:p>
          <a:p>
            <a:endParaRPr lang="ru-RU" sz="2000" b="0" i="0" u="none" strike="noStrike" kern="1200" dirty="0" smtClean="0">
              <a:ln>
                <a:noFill/>
              </a:ln>
              <a:solidFill>
                <a:schemeClr val="tx1"/>
              </a:solidFill>
              <a:effectLst/>
              <a:latin typeface="Arial" pitchFamily="18"/>
              <a:ea typeface="Arial Unicode MS" pitchFamily="2"/>
              <a:cs typeface="Tahoma" pitchFamily="2"/>
            </a:endParaRPr>
          </a:p>
          <a:p>
            <a:pPr rtl="0"/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Особенно это заметно с растущей популярностью сложных плат, совмещающих в себе как жесткую, так и гибкую части.</a:t>
            </a:r>
          </a:p>
          <a:p>
            <a:endParaRPr lang="ru-RU" sz="2000" b="0" i="0" u="none" strike="noStrike" kern="120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18"/>
              <a:ea typeface="Arial Unicode MS" pitchFamily="2"/>
              <a:cs typeface="Tahoma" pitchFamily="2"/>
            </a:endParaRPr>
          </a:p>
          <a:p>
            <a:pPr rtl="0"/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К примеру, на этих рисунках вы можете видеть результаты трассировки печатной платы сложной формы традиционным способом и с применением .</a:t>
            </a:r>
            <a:r>
              <a:rPr lang="en-US" sz="2000" b="0" i="0" u="none" strike="noStrike" kern="120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TopoR</a:t>
            </a:r>
            <a:r>
              <a:rPr lang="en-US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.</a:t>
            </a:r>
            <a:endParaRPr lang="ru-RU" sz="2000" b="0" i="0" u="none" strike="noStrike" kern="1200" baseline="0" dirty="0" smtClean="0">
              <a:ln>
                <a:noFill/>
              </a:ln>
              <a:solidFill>
                <a:schemeClr val="tx1"/>
              </a:solidFill>
              <a:latin typeface="Arial" pitchFamily="18"/>
              <a:ea typeface="Arial Unicode MS" pitchFamily="2"/>
              <a:cs typeface="Tahoma" pitchFamily="2"/>
            </a:endParaRPr>
          </a:p>
          <a:p>
            <a:pPr rtl="0"/>
            <a:endParaRPr lang="ru-RU" sz="2000" b="0" i="0" u="none" strike="noStrike" kern="1200" baseline="0" dirty="0" smtClean="0">
              <a:ln>
                <a:noFill/>
              </a:ln>
              <a:solidFill>
                <a:schemeClr val="tx1"/>
              </a:solidFill>
              <a:latin typeface="Arial" pitchFamily="18"/>
              <a:ea typeface="Arial Unicode MS" pitchFamily="2"/>
              <a:cs typeface="Tahoma" pitchFamily="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Топологическая трассировка позволяет развести все соединения, в то время как традиционным методом не всегда удается этого достичь. </a:t>
            </a:r>
          </a:p>
          <a:p>
            <a:endParaRPr lang="en-US" sz="2000" b="0" i="0" u="none" strike="noStrike" kern="1200" dirty="0" smtClean="0">
              <a:ln>
                <a:noFill/>
              </a:ln>
              <a:solidFill>
                <a:schemeClr val="tx1"/>
              </a:solidFill>
              <a:effectLst/>
              <a:latin typeface="Arial" pitchFamily="18"/>
              <a:ea typeface="Arial Unicode MS" pitchFamily="2"/>
              <a:cs typeface="Tahoma" pitchFamily="2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4C072F01-B228-436A-B62F-E4B576F2708F}" type="slidenum">
              <a:rPr lang="ru-RU" smtClean="0"/>
              <a:pPr lvl="0"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0127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Также, </a:t>
            </a:r>
            <a:r>
              <a:rPr lang="en-US" sz="2000" b="0" i="0" u="none" strike="noStrike" kern="120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TopoR</a:t>
            </a:r>
            <a:r>
              <a:rPr lang="en-US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 </a:t>
            </a: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добиться более эффективного использования пространства печатной платы. А это, в свою очередь, дает множество преимуществ, от уменьшения суммарной длины проводников, уменьшения размера самой печатной платы, до уменьшения кол-ва необходимых для трассировки слоев, в некоторых случаях. Потенциальное преимущество зависит от конкретного проекта и может быть очень большим, как в следующем примере. </a:t>
            </a:r>
          </a:p>
          <a:p>
            <a:endParaRPr lang="en-US" baseline="0" dirty="0" smtClean="0"/>
          </a:p>
          <a:p>
            <a:pPr rtl="0"/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Рассмотрим два способа трассировки между двумя компонентами с 25-ю контактными площадками разной ширины. </a:t>
            </a:r>
            <a:r>
              <a:rPr lang="en-US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0,25</a:t>
            </a: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мм</a:t>
            </a:r>
            <a:r>
              <a:rPr lang="en-US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 </a:t>
            </a: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и</a:t>
            </a:r>
            <a:r>
              <a:rPr lang="en-US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 0,2 </a:t>
            </a: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мм</a:t>
            </a:r>
            <a:r>
              <a:rPr lang="en-US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.</a:t>
            </a:r>
          </a:p>
          <a:p>
            <a:pPr rtl="0"/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При топологической </a:t>
            </a:r>
            <a:r>
              <a:rPr lang="ru-RU" sz="2000" b="0" i="0" u="none" strike="noStrike" kern="120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any-angle</a:t>
            </a: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 трассировке минимально возможное расстояние между компонентами будет в несколько раз меньше, чем при ортогональной трассировке. Следовательно, площадь, занимаемая проводниками, будет также в несколько раз меньше.  Тем самым, </a:t>
            </a:r>
            <a:r>
              <a:rPr lang="en-US" sz="2000" b="0" i="0" u="none" strike="noStrike" kern="120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TopoR</a:t>
            </a: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 трассировка позволяет не только сократить длину проводников, но и уместить их на меньшей площади при соблюдении все правил проекта.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4C072F01-B228-436A-B62F-E4B576F2708F}" type="slidenum">
              <a:rPr lang="ru-RU" smtClean="0"/>
              <a:pPr lvl="0"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4096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marR="0" indent="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В </a:t>
            </a:r>
            <a:r>
              <a:rPr lang="en-US" sz="2000" b="0" i="0" u="none" strike="noStrike" kern="120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TopoR</a:t>
            </a: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 реализовано возможность представления </a:t>
            </a:r>
            <a:r>
              <a:rPr lang="ru-RU" sz="2000" b="0" i="0" u="none" strike="noStrike" kern="120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прододников</a:t>
            </a: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 как в виде прямолинейных сегментов, так и в виде дуг. Сглаживание</a:t>
            </a:r>
            <a:r>
              <a:rPr lang="en-US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 </a:t>
            </a:r>
            <a:r>
              <a:rPr lang="ru-RU" sz="2000" b="0" i="0" u="none" strike="noStrike" kern="1200" baseline="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Tahoma" pitchFamily="2"/>
              </a:rPr>
              <a:t>углов проводников позволяет  увеличить плотность трассировки при прочих одинаковых условиях. В данном конкретном примере появляется возможность проложить 4 проводника между компонентами вместо 3-х без применения сглаживания.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4C072F01-B228-436A-B62F-E4B576F2708F}" type="slidenum">
              <a:rPr lang="ru-RU" smtClean="0"/>
              <a:pPr lvl="0"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8077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503DAD-A8C2-40B9-B4CC-5F0256B1B627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E0DE6D-002A-4E9C-A116-63B4F68EA912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45363" y="3779838"/>
            <a:ext cx="2266950" cy="19796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3779838"/>
            <a:ext cx="6653213" cy="19796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727CFB-F369-4523-A1FA-39CA9E50658D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A25011-A58B-4E56-A473-BB96BDDEE91E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A5D7215-1C21-46F7-A6BB-00EC4AF25314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916691-2494-4C89-B89A-11EE52294253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60363" y="1768475"/>
            <a:ext cx="4603750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6513" y="1768475"/>
            <a:ext cx="4603750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62A3B80-E0C1-433C-9629-F862AC32DD65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A304E3F-0AAB-4512-966E-9BC38D527BEE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A18C1F0-651F-4C35-AB86-B2F8553499E3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F28F043-1A19-4D71-936A-C9018C00F555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732D606-BF76-40E7-BD07-0A16669AC208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E64AE2D-D996-46EE-A86C-B3471115E458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AD5E9F-9934-434D-82AD-656D3F7A8973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2AB349F-8B92-4DA4-8D4A-282BA862D0F6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80288" y="395288"/>
            <a:ext cx="2339975" cy="6362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60363" y="395288"/>
            <a:ext cx="6867525" cy="6362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8ED04F7-C2FE-466C-BF3D-6A7AE8CCBD1E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D3C2FF-A5A1-4C26-88A8-30740B51A981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987675" y="5040313"/>
            <a:ext cx="3198813" cy="719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38888" y="5040313"/>
            <a:ext cx="3200400" cy="719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59AE092-2FE2-4D9E-AA6A-69FBF6890962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7F0B3C5-874A-426E-8FAA-0EE47F6F3271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CB04611-40BC-4BD6-8EFA-CF68B8BFB5F6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E44A171-0BA5-4F56-B5EA-5C0CC0825DAF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951093-FE88-49E2-A063-09F5910E53E3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4C4665-B543-4814-AC79-6180EAE2AD69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0079640" cy="27417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540000" y="3780000"/>
            <a:ext cx="9071640" cy="778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2988360" y="5040000"/>
            <a:ext cx="655164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 algn="r">
              <a:spcBef>
                <a:spcPts val="0"/>
              </a:spcBef>
              <a:spcAft>
                <a:spcPts val="1417"/>
              </a:spcAft>
              <a:buNone/>
              <a:defRPr lang="ru-RU" sz="3200" b="1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defPPr>
            <a:lvl1pPr marL="432000" lvl="0" indent="-324000" algn="r">
              <a:spcBef>
                <a:spcPts val="0"/>
              </a:spcBef>
              <a:spcAft>
                <a:spcPts val="1417"/>
              </a:spcAft>
              <a:buNone/>
              <a:defRPr lang="ru-RU" sz="3200" b="1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  <a:lvl2pPr marL="864000" lvl="1" indent="-324000" algn="r">
              <a:spcBef>
                <a:spcPts val="0"/>
              </a:spcBef>
              <a:spcAft>
                <a:spcPts val="1134"/>
              </a:spcAft>
              <a:buNone/>
              <a:defRPr lang="ru-RU" sz="2800" b="1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2pPr>
            <a:lvl3pPr marL="1295999" lvl="2" indent="-288000" algn="r">
              <a:spcBef>
                <a:spcPts val="0"/>
              </a:spcBef>
              <a:spcAft>
                <a:spcPts val="850"/>
              </a:spcAft>
              <a:buNone/>
              <a:defRPr lang="ru-RU" sz="2400" b="1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3pPr>
            <a:lvl4pPr marL="1728000" lvl="3" indent="-216000" algn="r">
              <a:spcBef>
                <a:spcPts val="0"/>
              </a:spcBef>
              <a:spcAft>
                <a:spcPts val="567"/>
              </a:spcAft>
              <a:buNone/>
              <a:defRPr lang="ru-RU" sz="2000" b="1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4pPr>
            <a:lvl5pPr marL="2160000" lvl="4" indent="-216000" algn="r">
              <a:spcBef>
                <a:spcPts val="0"/>
              </a:spcBef>
              <a:spcAft>
                <a:spcPts val="283"/>
              </a:spcAft>
              <a:buNone/>
              <a:defRPr lang="ru-RU" sz="2000" b="1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5pPr>
            <a:lvl6pPr marL="2592000" lvl="5" indent="-216000" algn="r">
              <a:spcBef>
                <a:spcPts val="0"/>
              </a:spcBef>
              <a:spcAft>
                <a:spcPts val="283"/>
              </a:spcAft>
              <a:buNone/>
              <a:defRPr lang="ru-RU" sz="2000" b="1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6pPr>
            <a:lvl7pPr marL="3024000" lvl="6" indent="-216000" algn="r">
              <a:spcBef>
                <a:spcPts val="0"/>
              </a:spcBef>
              <a:spcAft>
                <a:spcPts val="283"/>
              </a:spcAft>
              <a:buNone/>
              <a:defRPr lang="ru-RU" sz="2000" b="1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7pPr>
            <a:lvl8pPr marL="3456000" lvl="7" indent="-216000" algn="r">
              <a:spcBef>
                <a:spcPts val="0"/>
              </a:spcBef>
              <a:spcAft>
                <a:spcPts val="283"/>
              </a:spcAft>
              <a:buNone/>
              <a:defRPr lang="ru-RU" sz="2000" b="1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8pPr>
            <a:lvl9pPr marL="3887999" lvl="8" indent="-216000" algn="r">
              <a:spcBef>
                <a:spcPts val="0"/>
              </a:spcBef>
              <a:spcAft>
                <a:spcPts val="283"/>
              </a:spcAft>
              <a:buNone/>
              <a:defRPr lang="ru-RU" sz="2000" b="1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9pPr>
          </a:lstStyle>
          <a:p>
            <a:pPr lvl="0"/>
            <a:r>
              <a:rPr lang="ru-RU"/>
              <a:t>Докладчик</a:t>
            </a:r>
          </a:p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4356000" y="7128000"/>
            <a:ext cx="1980000" cy="208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Дата 5"/>
          <p:cNvSpPr txBox="1">
            <a:spLocks noGrp="1"/>
          </p:cNvSpPr>
          <p:nvPr>
            <p:ph type="dt" sz="half" idx="2"/>
          </p:nvPr>
        </p:nvSpPr>
        <p:spPr>
          <a:xfrm>
            <a:off x="2628000" y="7092000"/>
            <a:ext cx="1188000" cy="28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4"/>
          </p:nvPr>
        </p:nvSpPr>
        <p:spPr>
          <a:xfrm>
            <a:off x="8243999" y="7092000"/>
            <a:ext cx="728280" cy="3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67B7716F-9C01-4954-B328-1F2A3345B7AF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r" rtl="0" hangingPunct="0">
        <a:tabLst/>
        <a:defRPr lang="ru-RU" sz="4800" b="1" i="0" u="none" strike="noStrike" kern="1200">
          <a:ln>
            <a:noFill/>
          </a:ln>
          <a:solidFill>
            <a:srgbClr val="0D3B8C"/>
          </a:solidFill>
          <a:latin typeface="Arial" pitchFamily="18"/>
          <a:ea typeface="Arial Unicode MS" pitchFamily="2"/>
          <a:cs typeface="Tahoma" pitchFamily="2"/>
        </a:defRPr>
      </a:lvl1pPr>
    </p:titleStyle>
    <p:bodyStyle>
      <a:lvl1pPr lvl="0" rtl="0" hangingPunct="0">
        <a:buNone/>
        <a:tabLst/>
        <a:defRPr lang="ru-RU"/>
      </a:lvl1pPr>
      <a:lvl2pPr lvl="0" rtl="0" hangingPunct="0">
        <a:buNone/>
        <a:tabLst/>
        <a:defRPr lang="ru-RU"/>
      </a:lvl2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0079640" cy="1096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360000" y="396000"/>
            <a:ext cx="936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360000" y="1769040"/>
            <a:ext cx="9360000" cy="4989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108000" lvl="0" indent="0">
              <a:spcBef>
                <a:spcPts val="0"/>
              </a:spcBef>
              <a:spcAft>
                <a:spcPts val="1417"/>
              </a:spcAft>
              <a:buClr>
                <a:srgbClr val="0D3B8C"/>
              </a:buClr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defPPr>
            <a:lvl1pPr marL="108000" lvl="0" indent="0">
              <a:spcBef>
                <a:spcPts val="0"/>
              </a:spcBef>
              <a:spcAft>
                <a:spcPts val="1417"/>
              </a:spcAft>
              <a:buClr>
                <a:srgbClr val="0D3B8C"/>
              </a:buClr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  <a:lvl2pPr marL="540000" lvl="1" indent="0">
              <a:spcBef>
                <a:spcPts val="0"/>
              </a:spcBef>
              <a:spcAft>
                <a:spcPts val="1134"/>
              </a:spcAft>
              <a:buClr>
                <a:srgbClr val="0D3B8C"/>
              </a:buClr>
              <a:buSzPct val="45000"/>
              <a:buFont typeface="StarSymbol"/>
              <a:buChar char="●"/>
              <a:defRPr lang="ru-RU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2pPr>
            <a:lvl3pPr marL="1007999" lvl="2" indent="0">
              <a:spcBef>
                <a:spcPts val="0"/>
              </a:spcBef>
              <a:spcAft>
                <a:spcPts val="850"/>
              </a:spcAft>
              <a:buClr>
                <a:srgbClr val="0D3B8C"/>
              </a:buClr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3pPr>
            <a:lvl4pPr marL="1512000" lvl="3" indent="0">
              <a:spcBef>
                <a:spcPts val="0"/>
              </a:spcBef>
              <a:spcAft>
                <a:spcPts val="567"/>
              </a:spcAft>
              <a:buClr>
                <a:srgbClr val="0D3B8C"/>
              </a:buClr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4pPr>
            <a:lvl5pPr marL="1944000" lvl="4" indent="0">
              <a:spcBef>
                <a:spcPts val="0"/>
              </a:spcBef>
              <a:spcAft>
                <a:spcPts val="283"/>
              </a:spcAft>
              <a:buClr>
                <a:srgbClr val="0D3B8C"/>
              </a:buClr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5pPr>
            <a:lvl6pPr marL="2376000" lvl="5" indent="0">
              <a:spcBef>
                <a:spcPts val="0"/>
              </a:spcBef>
              <a:spcAft>
                <a:spcPts val="283"/>
              </a:spcAft>
              <a:buClr>
                <a:srgbClr val="0D3B8C"/>
              </a:buClr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6pPr>
            <a:lvl7pPr marL="2808000" lvl="6" indent="0">
              <a:spcBef>
                <a:spcPts val="0"/>
              </a:spcBef>
              <a:spcAft>
                <a:spcPts val="283"/>
              </a:spcAft>
              <a:buClr>
                <a:srgbClr val="0D3B8C"/>
              </a:buClr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7pPr>
            <a:lvl8pPr marL="3240000" lvl="7" indent="0">
              <a:spcBef>
                <a:spcPts val="0"/>
              </a:spcBef>
              <a:spcAft>
                <a:spcPts val="283"/>
              </a:spcAft>
              <a:buClr>
                <a:srgbClr val="0D3B8C"/>
              </a:buClr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4C4C4C"/>
                </a:solidFill>
                <a:latin typeface="Arial" pitchFamily="18"/>
                <a:ea typeface="Arial Unicode MS" pitchFamily="2"/>
                <a:cs typeface="Tahoma" pitchFamily="2"/>
              </a:defRPr>
            </a:lvl8pPr>
            <a:lvl9pPr marL="3671999" lvl="8" indent="0">
              <a:spcBef>
                <a:spcPts val="0"/>
              </a:spcBef>
              <a:spcAft>
                <a:spcPts val="283"/>
              </a:spcAft>
              <a:buClr>
                <a:srgbClr val="0D3B8C"/>
              </a:buClr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4C4C4C"/>
                </a:solidFill>
                <a:latin typeface="Arial" pitchFamily="18"/>
                <a:ea typeface="Arial Unicode MS" pitchFamily="2"/>
                <a:cs typeface="Tahoma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2"/>
          </p:nvPr>
        </p:nvSpPr>
        <p:spPr>
          <a:xfrm>
            <a:off x="2772000" y="7092000"/>
            <a:ext cx="1116000" cy="208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ru-RU" sz="1400" kern="1200">
                <a:solidFill>
                  <a:srgbClr val="4C4C4C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3"/>
          </p:nvPr>
        </p:nvSpPr>
        <p:spPr>
          <a:xfrm>
            <a:off x="4716000" y="7092000"/>
            <a:ext cx="2142360" cy="208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4"/>
          </p:nvPr>
        </p:nvSpPr>
        <p:spPr>
          <a:xfrm>
            <a:off x="8280000" y="7063560"/>
            <a:ext cx="720000" cy="280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ru-RU" sz="1400" kern="1200">
                <a:solidFill>
                  <a:srgbClr val="4C4C4C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64CFC8B-021D-43A2-8277-BE079A344969}" type="slidenum">
              <a:rPr/>
              <a:pPr lvl="0"/>
              <a:t>‹#›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52000" y="7020720"/>
            <a:ext cx="9360000" cy="3175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0" i="0" u="none" strike="noStrike" kern="0" spc="11">
                <a:ln>
                  <a:noFill/>
                </a:ln>
                <a:solidFill>
                  <a:srgbClr val="0D3B8C"/>
                </a:solidFill>
                <a:latin typeface="Arial" pitchFamily="18"/>
                <a:ea typeface="Arial Unicode MS" pitchFamily="2"/>
                <a:cs typeface="Tahoma" pitchFamily="2"/>
              </a:rPr>
              <a:t>Форум «РазвИТие. Российские технологии для инженеров»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hangingPunct="0">
        <a:tabLst/>
        <a:defRPr lang="ru-RU" sz="4000" b="1" i="0" u="none" strike="noStrike" kern="1200">
          <a:ln>
            <a:noFill/>
          </a:ln>
          <a:solidFill>
            <a:srgbClr val="FFFFFF"/>
          </a:solidFill>
          <a:latin typeface="Arial" pitchFamily="18"/>
          <a:ea typeface="Arial Unicode MS" pitchFamily="2"/>
          <a:cs typeface="Tahoma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ru-RU" sz="3200" b="0" i="0" u="none" strike="noStrike" kern="1200">
          <a:ln>
            <a:noFill/>
          </a:ln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eda.eremex.ru/support/users_products/" TargetMode="Externa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8.xml"/><Relationship Id="rId1" Type="http://schemas.openxmlformats.org/officeDocument/2006/relationships/video" Target="file:///C:\Users\Korney\Desktop\DD.wmv" TargetMode="Externa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emex.ru/" TargetMode="External"/><Relationship Id="rId2" Type="http://schemas.openxmlformats.org/officeDocument/2006/relationships/hyperlink" Target="http://www.dd.ru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eg"/><Relationship Id="rId5" Type="http://schemas.openxmlformats.org/officeDocument/2006/relationships/hyperlink" Target="http://eda.eremex.ru/cms/f/434663.jpg" TargetMode="Externa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612000" y="3010559"/>
            <a:ext cx="9072000" cy="153888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3200" dirty="0" smtClean="0"/>
              <a:t>Delta Design </a:t>
            </a:r>
            <a:r>
              <a:rPr lang="en-US" sz="3200" dirty="0" err="1" smtClean="0"/>
              <a:t>Topo</a:t>
            </a:r>
            <a:r>
              <a:rPr lang="en-US" sz="3200" dirty="0" err="1" smtClean="0">
                <a:solidFill>
                  <a:srgbClr val="FF0000"/>
                </a:solidFill>
              </a:rPr>
              <a:t>R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chemeClr val="tx2"/>
                </a:solidFill>
              </a:rPr>
              <a:t>–</a:t>
            </a:r>
            <a:r>
              <a:rPr lang="ru-RU" sz="3200" dirty="0" smtClean="0">
                <a:solidFill>
                  <a:schemeClr val="tx2"/>
                </a:solidFill>
              </a:rPr>
              <a:t> редактор топологии печатных плат и </a:t>
            </a:r>
            <a:r>
              <a:rPr lang="ru-RU" sz="3200" dirty="0" err="1" smtClean="0">
                <a:solidFill>
                  <a:schemeClr val="tx2"/>
                </a:solidFill>
              </a:rPr>
              <a:t>автотрассировщик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4000" dirty="0" smtClean="0">
                <a:solidFill>
                  <a:schemeClr val="tx2"/>
                </a:solidFill>
              </a:rPr>
              <a:t/>
            </a:r>
            <a:br>
              <a:rPr lang="ru-RU" sz="4000" dirty="0" smtClean="0">
                <a:solidFill>
                  <a:schemeClr val="tx2"/>
                </a:solidFill>
              </a:rPr>
            </a:br>
            <a:r>
              <a:rPr lang="ru-RU" sz="2400" b="0" dirty="0" smtClean="0">
                <a:solidFill>
                  <a:schemeClr val="tx2"/>
                </a:solidFill>
              </a:rPr>
              <a:t>Особенности и преимущества</a:t>
            </a:r>
            <a:r>
              <a:rPr lang="en-US" sz="3600" b="0" dirty="0" smtClean="0">
                <a:solidFill>
                  <a:schemeClr val="tx2"/>
                </a:solidFill>
              </a:rPr>
              <a:t> </a:t>
            </a:r>
            <a:r>
              <a:rPr lang="ru-RU" sz="3600" b="0" dirty="0" smtClean="0"/>
              <a:t> </a:t>
            </a:r>
            <a:endParaRPr lang="ru-RU" sz="4000" b="0" dirty="0"/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648000" y="4909890"/>
            <a:ext cx="9071640" cy="800219"/>
          </a:xfrm>
        </p:spPr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>
              <a:buNone/>
            </a:pPr>
            <a:r>
              <a:rPr lang="ru-RU" sz="2600" b="0" dirty="0" smtClean="0"/>
              <a:t>Евгений Корнильев</a:t>
            </a:r>
            <a:r>
              <a:rPr lang="ru-RU" sz="2600" b="0" dirty="0"/>
              <a:t/>
            </a:r>
            <a:br>
              <a:rPr lang="ru-RU" sz="2600" b="0" dirty="0"/>
            </a:br>
            <a:r>
              <a:rPr lang="ru-RU" sz="2600" b="0" dirty="0" err="1" smtClean="0"/>
              <a:t>Эремекс</a:t>
            </a:r>
            <a:endParaRPr lang="ru-RU" sz="2600" b="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560" y="6887860"/>
            <a:ext cx="2447440" cy="3908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35128" y="323453"/>
            <a:ext cx="8111504" cy="926901"/>
          </a:xfrm>
          <a:prstGeom prst="rect">
            <a:avLst/>
          </a:prstGeom>
        </p:spPr>
        <p:txBody>
          <a:bodyPr/>
          <a:lstStyle>
            <a:lvl1pPr algn="l" rtl="0" hangingPunct="0">
              <a:tabLst/>
              <a:defRPr lang="ru-RU" sz="40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</a:lstStyle>
          <a:p>
            <a:r>
              <a:rPr lang="ru-RU" sz="3200" dirty="0" smtClean="0">
                <a:solidFill>
                  <a:schemeClr val="bg1"/>
                </a:solidFill>
              </a:rPr>
              <a:t>Сглаживание проводников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Объект 9" descr="test1-cut.jpg"/>
          <p:cNvPicPr>
            <a:picLocks/>
          </p:cNvPicPr>
          <p:nvPr/>
        </p:nvPicPr>
        <p:blipFill rotWithShape="1">
          <a:blip r:embed="rId3" cstate="print"/>
          <a:srcRect l="21706" t="1737" r="1708" b="3412"/>
          <a:stretch/>
        </p:blipFill>
        <p:spPr>
          <a:xfrm>
            <a:off x="863848" y="2483693"/>
            <a:ext cx="3987799" cy="308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Объект 10" descr="test-2-cut.jpg"/>
          <p:cNvPicPr>
            <a:picLocks/>
          </p:cNvPicPr>
          <p:nvPr/>
        </p:nvPicPr>
        <p:blipFill rotWithShape="1">
          <a:blip r:embed="rId4" cstate="print"/>
          <a:srcRect l="21196" t="2232" r="2606" b="3525"/>
          <a:stretch/>
        </p:blipFill>
        <p:spPr>
          <a:xfrm>
            <a:off x="5315619" y="2555701"/>
            <a:ext cx="3873060" cy="3064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863848" y="1691605"/>
            <a:ext cx="4040188" cy="609600"/>
          </a:xfrm>
          <a:prstGeom prst="rect">
            <a:avLst/>
          </a:prstGeom>
        </p:spPr>
        <p:txBody>
          <a:bodyPr/>
          <a:lstStyle>
            <a:lvl1pPr rtl="0" hangingPunct="0">
              <a:spcBef>
                <a:spcPts val="0"/>
              </a:spcBef>
              <a:spcAft>
                <a:spcPts val="1417"/>
              </a:spcAft>
              <a:tabLst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</a:lstStyle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Проводники образованы прямолинейными сегментами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5315619" y="1802085"/>
            <a:ext cx="4041775" cy="609600"/>
          </a:xfrm>
          <a:prstGeom prst="rect">
            <a:avLst/>
          </a:prstGeom>
        </p:spPr>
        <p:txBody>
          <a:bodyPr anchor="t"/>
          <a:lstStyle>
            <a:lvl1pPr rtl="0" hangingPunct="0">
              <a:spcBef>
                <a:spcPts val="0"/>
              </a:spcBef>
              <a:spcAft>
                <a:spcPts val="1417"/>
              </a:spcAft>
              <a:tabLst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</a:lstStyle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Дугообразные проводники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560" y="6887860"/>
            <a:ext cx="2447440" cy="39084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928648" y="6156101"/>
            <a:ext cx="6567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18"/>
                <a:ea typeface="Arial Unicode MS" pitchFamily="2"/>
                <a:cs typeface="Tahoma" pitchFamily="2"/>
              </a:rPr>
              <a:t>Дополнительная экономия от 3 </a:t>
            </a:r>
            <a:r>
              <a:rPr lang="ru-RU" dirty="0">
                <a:latin typeface="Arial" pitchFamily="18"/>
                <a:ea typeface="Arial Unicode MS" pitchFamily="2"/>
                <a:cs typeface="Tahoma" pitchFamily="2"/>
              </a:rPr>
              <a:t>до 5% </a:t>
            </a:r>
            <a:r>
              <a:rPr lang="ru-RU" dirty="0" smtClean="0">
                <a:latin typeface="Arial" pitchFamily="18"/>
                <a:ea typeface="Arial Unicode MS" pitchFamily="2"/>
                <a:cs typeface="Tahoma" pitchFamily="2"/>
              </a:rPr>
              <a:t>пространства </a:t>
            </a:r>
            <a:r>
              <a:rPr lang="ru-RU" dirty="0">
                <a:latin typeface="Arial" pitchFamily="18"/>
                <a:ea typeface="Arial Unicode MS" pitchFamily="2"/>
                <a:cs typeface="Tahoma" pitchFamily="2"/>
              </a:rPr>
              <a:t>на ПП.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21785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5128" y="323453"/>
            <a:ext cx="8111504" cy="926901"/>
          </a:xfrm>
          <a:prstGeom prst="rect">
            <a:avLst/>
          </a:prstGeom>
        </p:spPr>
        <p:txBody>
          <a:bodyPr/>
          <a:lstStyle>
            <a:lvl1pPr algn="l" rtl="0" hangingPunct="0">
              <a:tabLst/>
              <a:defRPr lang="ru-RU" sz="40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</a:lstStyle>
          <a:p>
            <a:r>
              <a:rPr lang="ru-RU" sz="3200" dirty="0" smtClean="0">
                <a:solidFill>
                  <a:schemeClr val="bg1"/>
                </a:solidFill>
              </a:rPr>
              <a:t>Снижение перекрестных помех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578" y="1745432"/>
            <a:ext cx="1840830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858" y="1745432"/>
            <a:ext cx="1840830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98" y="1745433"/>
            <a:ext cx="1840830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151880" y="4337720"/>
            <a:ext cx="2448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Наибольшая длина</a:t>
            </a:r>
            <a:endParaRPr lang="en-US" sz="1600" dirty="0" smtClean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Наибольшая протяженность параллельных сегментов</a:t>
            </a:r>
            <a:endParaRPr lang="ru-RU" sz="16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72160" y="4349374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Проводники короче</a:t>
            </a:r>
            <a:endParaRPr lang="en-US" sz="1600" dirty="0" smtClean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Параллельные сегменты короче</a:t>
            </a:r>
            <a:endParaRPr lang="ru-RU" sz="16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92440" y="4349374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Наименьшая длина</a:t>
            </a:r>
            <a:endParaRPr lang="en-US" sz="1600" dirty="0" smtClean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Нет параллельных сегментов</a:t>
            </a:r>
            <a:endParaRPr lang="ru-RU" sz="16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7904" y="5777880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Параллельные сегменты являются источником перекрестных помех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560" y="6887860"/>
            <a:ext cx="2447440" cy="3908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04089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00" y="1620636"/>
            <a:ext cx="4995862" cy="4505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68192675"/>
              </p:ext>
            </p:extLst>
          </p:nvPr>
        </p:nvGraphicFramePr>
        <p:xfrm>
          <a:off x="5932176" y="2279266"/>
          <a:ext cx="3787824" cy="912397"/>
        </p:xfrm>
        <a:graphic>
          <a:graphicData uri="http://schemas.openxmlformats.org/drawingml/2006/table">
            <a:tbl>
              <a:tblPr/>
              <a:tblGrid>
                <a:gridCol w="2659086"/>
                <a:gridCol w="1128738"/>
              </a:tblGrid>
              <a:tr h="546637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FR-4</a:t>
                      </a:r>
                      <a:r>
                        <a:rPr lang="en-US" sz="1800" b="1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стеклотекстолит</a:t>
                      </a:r>
                      <a:endParaRPr lang="ru-RU" sz="1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</a:t>
                      </a:r>
                      <a:endParaRPr lang="ru-RU" sz="1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474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Медь</a:t>
                      </a:r>
                      <a:endParaRPr lang="ru-RU" sz="1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380</a:t>
                      </a:r>
                      <a:endParaRPr lang="ru-RU" sz="1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560" y="6887860"/>
            <a:ext cx="2447440" cy="39084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6162" y="33288"/>
            <a:ext cx="8111504" cy="926901"/>
          </a:xfrm>
          <a:prstGeom prst="rect">
            <a:avLst/>
          </a:prstGeom>
        </p:spPr>
        <p:txBody>
          <a:bodyPr/>
          <a:lstStyle>
            <a:lvl1pPr algn="l" rtl="0" hangingPunct="0">
              <a:tabLst/>
              <a:defRPr lang="ru-RU" sz="40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</a:lstStyle>
          <a:p>
            <a:r>
              <a:rPr lang="ru-RU" sz="3200" dirty="0" smtClean="0">
                <a:solidFill>
                  <a:schemeClr val="bg1"/>
                </a:solidFill>
              </a:rPr>
              <a:t>Теплопроводность и термическое сопротивление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6068021" y="3543950"/>
            <a:ext cx="3008313" cy="1944216"/>
          </a:xfrm>
          <a:prstGeom prst="rect">
            <a:avLst/>
          </a:prstGeom>
        </p:spPr>
        <p:txBody>
          <a:bodyPr/>
          <a:lstStyle>
            <a:lvl1pPr rtl="0" hangingPunct="0">
              <a:spcBef>
                <a:spcPts val="0"/>
              </a:spcBef>
              <a:spcAft>
                <a:spcPts val="1417"/>
              </a:spcAft>
              <a:tabLst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</a:lstStyle>
          <a:p>
            <a:endParaRPr lang="ar-A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51388" y="3459922"/>
            <a:ext cx="35074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Трассировка в</a:t>
            </a:r>
            <a:r>
              <a:rPr lang="en-US" dirty="0" smtClean="0"/>
              <a:t> </a:t>
            </a:r>
            <a:r>
              <a:rPr lang="en-US" dirty="0" err="1" smtClean="0"/>
              <a:t>TopoR</a:t>
            </a:r>
            <a:r>
              <a:rPr lang="ru-RU" dirty="0" smtClean="0"/>
              <a:t> способствует выравниванию значений термического сопротивления в различных направлениях на слое и тем самым снижает риск деформации платы из-за термических нагрузок.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969006" y="1708135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Теплопроводность (Вт/м*К)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0940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5536" y="323454"/>
            <a:ext cx="7237064" cy="648072"/>
          </a:xfrm>
          <a:prstGeom prst="rect">
            <a:avLst/>
          </a:prstGeom>
        </p:spPr>
        <p:txBody>
          <a:bodyPr/>
          <a:lstStyle>
            <a:lvl1pPr algn="l" rtl="0" hangingPunct="0">
              <a:tabLst/>
              <a:defRPr lang="ru-RU" sz="40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</a:lstStyle>
          <a:p>
            <a:r>
              <a:rPr lang="ru-RU" sz="3200" dirty="0" smtClean="0">
                <a:solidFill>
                  <a:schemeClr val="bg1"/>
                </a:solidFill>
              </a:rPr>
              <a:t>Выравнивание задержек сигналов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http://eda.eremex.ru/cms/i/434789$%5b162x112%5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6536" y="1525677"/>
            <a:ext cx="2232248" cy="1543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http://eda.eremex.ru/cms/i/434790$%5b163x112%5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6536" y="3181861"/>
            <a:ext cx="2232248" cy="1533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eda.eremex.ru/cms/i/434791$%5b167x112%5d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6536" y="4838045"/>
            <a:ext cx="2281646" cy="1530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27465449"/>
              </p:ext>
            </p:extLst>
          </p:nvPr>
        </p:nvGraphicFramePr>
        <p:xfrm>
          <a:off x="918926" y="3491805"/>
          <a:ext cx="5544616" cy="1554480"/>
        </p:xfrm>
        <a:graphic>
          <a:graphicData uri="http://schemas.openxmlformats.org/drawingml/2006/table">
            <a:tbl>
              <a:tblPr/>
              <a:tblGrid>
                <a:gridCol w="4032448"/>
                <a:gridCol w="1512168"/>
              </a:tblGrid>
              <a:tr h="3346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FR-4</a:t>
                      </a:r>
                      <a:r>
                        <a:rPr lang="en-US" sz="2800" b="1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b="1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стеклотекстолит</a:t>
                      </a:r>
                      <a:endParaRPr lang="ru-RU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4 - 4.5</a:t>
                      </a:r>
                      <a:endParaRPr lang="ru-RU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928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Стеклоткань</a:t>
                      </a:r>
                      <a:endParaRPr lang="ru-RU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5.8</a:t>
                      </a:r>
                      <a:endParaRPr lang="ru-RU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15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Эпоксидная</a:t>
                      </a:r>
                      <a:r>
                        <a:rPr lang="ru-RU" sz="2800" b="1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смола</a:t>
                      </a:r>
                      <a:endParaRPr lang="ru-RU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3.8</a:t>
                      </a:r>
                      <a:endParaRPr lang="ru-RU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35856" y="2483693"/>
            <a:ext cx="561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Относительная диэлектрическая проницаемость диэлектрика</a:t>
            </a:r>
            <a:endParaRPr lang="ru-RU" sz="28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560" y="6887860"/>
            <a:ext cx="2447440" cy="3908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6831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5536" y="323454"/>
            <a:ext cx="7237064" cy="648072"/>
          </a:xfrm>
          <a:prstGeom prst="rect">
            <a:avLst/>
          </a:prstGeom>
        </p:spPr>
        <p:txBody>
          <a:bodyPr/>
          <a:lstStyle>
            <a:lvl1pPr algn="l" rtl="0" hangingPunct="0">
              <a:tabLst/>
              <a:defRPr lang="ru-RU" sz="40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</a:lstStyle>
          <a:p>
            <a:r>
              <a:rPr lang="ru-RU" sz="3200" dirty="0" smtClean="0">
                <a:solidFill>
                  <a:schemeClr val="bg1"/>
                </a:solidFill>
              </a:rPr>
              <a:t>Выравнивание задержек сигналов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560" y="6887860"/>
            <a:ext cx="2447440" cy="390846"/>
          </a:xfrm>
          <a:prstGeom prst="rect">
            <a:avLst/>
          </a:prstGeom>
        </p:spPr>
      </p:pic>
      <p:pic>
        <p:nvPicPr>
          <p:cNvPr id="4" name="Объект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92" y="3314228"/>
            <a:ext cx="3162300" cy="2409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26"/>
          <a:stretch/>
        </p:blipFill>
        <p:spPr>
          <a:xfrm>
            <a:off x="5544368" y="1748565"/>
            <a:ext cx="3067851" cy="4293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51880" y="1835621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Скорость передачи сигнала может отличаться до 1.23 раз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51880" y="2722866"/>
            <a:ext cx="3378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Трассировка дифференциальных пар под углом к краям печатной платы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908556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323454"/>
            <a:ext cx="7237064" cy="648072"/>
          </a:xfrm>
          <a:prstGeom prst="rect">
            <a:avLst/>
          </a:prstGeom>
        </p:spPr>
        <p:txBody>
          <a:bodyPr/>
          <a:lstStyle>
            <a:lvl1pPr algn="l" rtl="0" hangingPunct="0">
              <a:tabLst/>
              <a:defRPr lang="ru-RU" sz="40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</a:lstStyle>
          <a:p>
            <a:r>
              <a:rPr lang="ru-RU" sz="3200" dirty="0" smtClean="0">
                <a:solidFill>
                  <a:schemeClr val="bg1"/>
                </a:solidFill>
              </a:rPr>
              <a:t>Трассировка</a:t>
            </a:r>
            <a:r>
              <a:rPr lang="en-US" sz="3200" dirty="0" smtClean="0">
                <a:solidFill>
                  <a:schemeClr val="bg1"/>
                </a:solidFill>
              </a:rPr>
              <a:t> BGA</a:t>
            </a:r>
            <a:r>
              <a:rPr lang="ru-RU" sz="3200" dirty="0" smtClean="0">
                <a:solidFill>
                  <a:schemeClr val="bg1"/>
                </a:solidFill>
              </a:rPr>
              <a:t> компонентов	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7" name="Объект 9" descr="http://eda.eremex.ru/cms/f/434669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840" y="2195661"/>
            <a:ext cx="4041775" cy="3412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бъект 10" descr="http://eda.eremex.ru/cms/f/434668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7009" y="2267669"/>
            <a:ext cx="4041775" cy="3362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91840" y="1619597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Традиционный подход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287676" y="166988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TopoR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91840" y="5942604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+mj-lt"/>
              </a:rPr>
              <a:t>38 цепей остались неразведенными</a:t>
            </a:r>
            <a:endParaRPr lang="ru-RU" dirty="0"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51672" y="5942604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+mj-lt"/>
              </a:rPr>
              <a:t>Все цепи разведены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6369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47046" y="61784"/>
            <a:ext cx="8229600" cy="908720"/>
          </a:xfrm>
          <a:prstGeom prst="rect">
            <a:avLst/>
          </a:prstGeom>
        </p:spPr>
        <p:txBody>
          <a:bodyPr/>
          <a:lstStyle>
            <a:lvl1pPr algn="l" rtl="0" hangingPunct="0">
              <a:tabLst/>
              <a:defRPr lang="ru-RU" sz="40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Заключение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5856" y="1475581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Topo</a:t>
            </a:r>
            <a:r>
              <a:rPr lang="en-US" sz="3600" dirty="0" err="1" smtClean="0">
                <a:solidFill>
                  <a:srgbClr val="FF0000"/>
                </a:solidFill>
              </a:rPr>
              <a:t>R</a:t>
            </a:r>
            <a:r>
              <a:rPr lang="ru-RU" sz="3600" dirty="0" smtClean="0"/>
              <a:t> позволяет</a:t>
            </a:r>
            <a:r>
              <a:rPr lang="en-US" sz="3600" dirty="0" smtClean="0"/>
              <a:t> 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91840" y="2267669"/>
            <a:ext cx="87849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Сократить общую протяженность проводников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Сократить площадь занимаемую проводниками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Снизить уровень перекрестных помех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Нивелировать термическое сопротивление платы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Снизить риск десинхронизации дифференциальных сигналов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Повысить эффективность трассировки компонентов с матричным расположением контактов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Сократить время проектирования платы за счет применения автоматических и полуавтоматических процедур трассировки и размещения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299168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5536" y="251445"/>
            <a:ext cx="7237064" cy="648072"/>
          </a:xfrm>
          <a:prstGeom prst="rect">
            <a:avLst/>
          </a:prstGeom>
        </p:spPr>
        <p:txBody>
          <a:bodyPr/>
          <a:lstStyle>
            <a:lvl1pPr algn="l" rtl="0" hangingPunct="0">
              <a:tabLst/>
              <a:defRPr lang="ru-RU" sz="40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</a:lstStyle>
          <a:p>
            <a:r>
              <a:rPr lang="ru-RU" sz="3200" dirty="0" smtClean="0">
                <a:solidFill>
                  <a:schemeClr val="bg1"/>
                </a:solidFill>
              </a:rPr>
              <a:t>Продукция наших клиентов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5157034" y="2274892"/>
            <a:ext cx="5194940" cy="3556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503808" y="1475581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ОАО «Информационные спутниковые системы» им. Академика М.Ф. </a:t>
            </a:r>
            <a:r>
              <a:rPr lang="ru-RU" sz="2000" b="1" dirty="0" err="1" smtClean="0"/>
              <a:t>Решетнева</a:t>
            </a:r>
            <a:endParaRPr lang="ru-RU" sz="20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03808" y="2267669"/>
            <a:ext cx="4870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Б</a:t>
            </a:r>
            <a:r>
              <a:rPr lang="ru-RU" b="1" dirty="0" smtClean="0"/>
              <a:t>лок </a:t>
            </a:r>
            <a:r>
              <a:rPr lang="ru-RU" b="1" dirty="0"/>
              <a:t>электронной бортовой </a:t>
            </a:r>
            <a:r>
              <a:rPr lang="ru-RU" b="1" dirty="0" smtClean="0"/>
              <a:t>РЭА перспективных </a:t>
            </a:r>
            <a:r>
              <a:rPr lang="ru-RU" b="1" dirty="0"/>
              <a:t>спутниковых платформ.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07029" y="3067395"/>
            <a:ext cx="50387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Технические </a:t>
            </a:r>
            <a:r>
              <a:rPr lang="ru-RU" b="1" dirty="0"/>
              <a:t>характеристики платы</a:t>
            </a:r>
            <a:r>
              <a:rPr lang="ru-RU" b="1" dirty="0" smtClean="0"/>
              <a:t>:</a:t>
            </a:r>
            <a:endParaRPr lang="ru-RU" b="1" dirty="0"/>
          </a:p>
          <a:p>
            <a:r>
              <a:rPr lang="ru-RU" b="1" dirty="0"/>
              <a:t>·         </a:t>
            </a:r>
            <a:r>
              <a:rPr lang="ru-RU" dirty="0"/>
              <a:t>количество слоёв - </a:t>
            </a:r>
            <a:r>
              <a:rPr lang="ru-RU" dirty="0" smtClean="0"/>
              <a:t>8</a:t>
            </a:r>
            <a:endParaRPr lang="ru-RU" dirty="0"/>
          </a:p>
          <a:p>
            <a:r>
              <a:rPr lang="ru-RU" dirty="0"/>
              <a:t>·         мин. ширина/зазоры проводника - 0,2 </a:t>
            </a:r>
            <a:r>
              <a:rPr lang="ru-RU" dirty="0" smtClean="0"/>
              <a:t>мм</a:t>
            </a:r>
            <a:endParaRPr lang="ru-RU" dirty="0"/>
          </a:p>
          <a:p>
            <a:r>
              <a:rPr lang="ru-RU" dirty="0"/>
              <a:t>·         мин. переходное отверстие - 0,4/0,8 мм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03808" y="4420354"/>
            <a:ext cx="5038725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Применение </a:t>
            </a:r>
            <a:r>
              <a:rPr lang="en-US" b="1" dirty="0" err="1" smtClean="0"/>
              <a:t>TopoR</a:t>
            </a:r>
            <a:r>
              <a:rPr lang="en-US" b="1" dirty="0" smtClean="0"/>
              <a:t> </a:t>
            </a:r>
            <a:r>
              <a:rPr lang="ru-RU" b="1" dirty="0" smtClean="0"/>
              <a:t>позволило:</a:t>
            </a:r>
            <a:endParaRPr lang="ru-RU" b="1" dirty="0"/>
          </a:p>
          <a:p>
            <a:r>
              <a:rPr lang="ru-RU" dirty="0"/>
              <a:t>·         сократить количество переходных </a:t>
            </a:r>
            <a:r>
              <a:rPr lang="ru-RU" dirty="0" smtClean="0"/>
              <a:t>отверстий </a:t>
            </a:r>
            <a:r>
              <a:rPr lang="ru-RU" dirty="0"/>
              <a:t>и суммарную длину проводников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·         сократить искажения сигналов, вносимые отражением и перекрестными наводками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·         улучшить показатели по сохранению целостности сигналов, повысить быстродействие работы блока.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560" y="6887860"/>
            <a:ext cx="2447440" cy="3908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0023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5536" y="251445"/>
            <a:ext cx="7237064" cy="648072"/>
          </a:xfrm>
          <a:prstGeom prst="rect">
            <a:avLst/>
          </a:prstGeom>
        </p:spPr>
        <p:txBody>
          <a:bodyPr/>
          <a:lstStyle>
            <a:lvl1pPr algn="l" rtl="0" hangingPunct="0">
              <a:tabLst/>
              <a:defRPr lang="ru-RU" sz="40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</a:lstStyle>
          <a:p>
            <a:r>
              <a:rPr lang="ru-RU" sz="3200" dirty="0" smtClean="0">
                <a:solidFill>
                  <a:schemeClr val="bg1"/>
                </a:solidFill>
              </a:rPr>
              <a:t>Продукция наших клиентов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274" y="1259556"/>
            <a:ext cx="4124325" cy="2771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100" y="4211885"/>
            <a:ext cx="3967239" cy="2644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16" y="4179952"/>
            <a:ext cx="4338435" cy="2676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75657" y="1475581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Maple Dot </a:t>
            </a:r>
            <a:r>
              <a:rPr lang="en-US" sz="2000" b="1" dirty="0" err="1" smtClean="0"/>
              <a:t>inc.</a:t>
            </a:r>
            <a:r>
              <a:rPr lang="en-US" sz="2000" b="1" dirty="0" smtClean="0"/>
              <a:t> (</a:t>
            </a:r>
            <a:r>
              <a:rPr lang="ru-RU" sz="2000" b="1" dirty="0" smtClean="0"/>
              <a:t>Канада)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5537" y="2339677"/>
            <a:ext cx="51502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Технические </a:t>
            </a:r>
            <a:r>
              <a:rPr lang="ru-RU" b="1" dirty="0"/>
              <a:t>характеристики платы</a:t>
            </a:r>
            <a:r>
              <a:rPr lang="ru-RU" b="1" dirty="0" smtClean="0"/>
              <a:t>:</a:t>
            </a: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количество </a:t>
            </a:r>
            <a:r>
              <a:rPr lang="ru-RU" dirty="0"/>
              <a:t>слоёв </a:t>
            </a:r>
            <a:r>
              <a:rPr lang="ru-RU" dirty="0" smtClean="0"/>
              <a:t>– </a:t>
            </a:r>
            <a:r>
              <a:rPr lang="en-US" dirty="0" smtClean="0"/>
              <a:t>6 (4 </a:t>
            </a:r>
            <a:r>
              <a:rPr lang="ru-RU" dirty="0" smtClean="0"/>
              <a:t>/2)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толщина платы	1.55 мм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мин</a:t>
            </a:r>
            <a:r>
              <a:rPr lang="ru-RU" dirty="0"/>
              <a:t>. ширина/зазоры проводника - </a:t>
            </a:r>
            <a:r>
              <a:rPr lang="ru-RU" dirty="0" smtClean="0"/>
              <a:t>0,075 мм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мин</a:t>
            </a:r>
            <a:r>
              <a:rPr lang="ru-RU" dirty="0"/>
              <a:t>. переходное отверстие - </a:t>
            </a:r>
            <a:r>
              <a:rPr lang="ru-RU" dirty="0" smtClean="0"/>
              <a:t>0,2/0,46мм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несквозное - </a:t>
            </a:r>
            <a:r>
              <a:rPr lang="ru-RU" dirty="0" smtClean="0"/>
              <a:t>0,15/0,2275 мм</a:t>
            </a:r>
          </a:p>
          <a:p>
            <a:r>
              <a:rPr lang="ru-RU" dirty="0" smtClean="0"/>
              <a:t> </a:t>
            </a:r>
            <a:r>
              <a:rPr lang="ru-RU" dirty="0"/>
              <a:t>	</a:t>
            </a:r>
            <a:r>
              <a:rPr lang="ru-RU" dirty="0" smtClean="0"/>
              <a:t>  </a:t>
            </a:r>
          </a:p>
          <a:p>
            <a:endParaRPr lang="ru-RU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412289" y="1900828"/>
            <a:ext cx="3680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Диспетчерский терминал для такси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560" y="6887860"/>
            <a:ext cx="2447440" cy="3908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5996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5536" y="251445"/>
            <a:ext cx="7237064" cy="648072"/>
          </a:xfrm>
          <a:prstGeom prst="rect">
            <a:avLst/>
          </a:prstGeom>
        </p:spPr>
        <p:txBody>
          <a:bodyPr/>
          <a:lstStyle>
            <a:lvl1pPr algn="l" rtl="0" hangingPunct="0">
              <a:tabLst/>
              <a:defRPr lang="ru-RU" sz="40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</a:lstStyle>
          <a:p>
            <a:r>
              <a:rPr lang="ru-RU" sz="3200" dirty="0" smtClean="0">
                <a:solidFill>
                  <a:schemeClr val="bg1"/>
                </a:solidFill>
              </a:rPr>
              <a:t>Продукция наших клиентов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562" y="4067869"/>
            <a:ext cx="3837244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371" y="1331565"/>
            <a:ext cx="3920435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3808" y="1475581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ОАО «Завод Радиоприбор» Санкт-</a:t>
            </a:r>
            <a:r>
              <a:rPr lang="ru-RU" sz="2000" b="1" dirty="0" err="1"/>
              <a:t>П</a:t>
            </a:r>
            <a:r>
              <a:rPr lang="ru-RU" sz="2000" b="1" dirty="0" err="1" smtClean="0"/>
              <a:t>еретбург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3808" y="1944503"/>
            <a:ext cx="4870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Узел ввода-вывода и сопряжения (УВВС) в эксплуатационно-ремонтном пульте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7029" y="2789723"/>
            <a:ext cx="5038725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Технические характеристики</a:t>
            </a: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размеры ПП 160х100 (стандарт 3</a:t>
            </a:r>
            <a:r>
              <a:rPr lang="en-US" dirty="0" smtClean="0"/>
              <a:t>U)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рабочая температура -40/+65 </a:t>
            </a:r>
            <a:r>
              <a:rPr lang="ru-RU" dirty="0" smtClean="0"/>
              <a:t>град. Цельсия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ПЛИС контроллера узла (КУ) – 173 входа/выхода;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Видеоконтроллер (тактовая частота – 5….6, 8 МГц)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Интерфейс узла ЦП с клавиатурой СВ-800;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Частота синхроимпульсов работы узла ЦП и ПЛИС КУ – 37МГц;</a:t>
            </a:r>
            <a:endParaRPr lang="en-US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503808" y="6012085"/>
            <a:ext cx="50387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Применение </a:t>
            </a:r>
            <a:r>
              <a:rPr lang="en-US" b="1" dirty="0" err="1" smtClean="0"/>
              <a:t>TopoR</a:t>
            </a:r>
            <a:r>
              <a:rPr lang="en-US" b="1" dirty="0" smtClean="0"/>
              <a:t> </a:t>
            </a:r>
            <a:r>
              <a:rPr lang="ru-RU" b="1" dirty="0" smtClean="0"/>
              <a:t>позволило на порядок сократить время проектирования устройства.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117420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60000" y="252000"/>
            <a:ext cx="9360000" cy="5986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400" dirty="0" smtClean="0"/>
              <a:t>Этап жизненного цикла изделия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560" y="6887860"/>
            <a:ext cx="2447440" cy="3908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4008" y="3563813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95896" y="3648015"/>
            <a:ext cx="756084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000" dirty="0" smtClean="0"/>
              <a:t>Проектирование печатных плат</a:t>
            </a:r>
            <a:endParaRPr lang="ru-RU" sz="4000" dirty="0"/>
          </a:p>
        </p:txBody>
      </p:sp>
      <p:sp>
        <p:nvSpPr>
          <p:cNvPr id="34" name="Полилиния 33"/>
          <p:cNvSpPr/>
          <p:nvPr/>
        </p:nvSpPr>
        <p:spPr>
          <a:xfrm>
            <a:off x="-1" y="1092601"/>
            <a:ext cx="10080000" cy="766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35" name="Полилиния 34"/>
          <p:cNvSpPr/>
          <p:nvPr/>
        </p:nvSpPr>
        <p:spPr>
          <a:xfrm>
            <a:off x="180000" y="1584000"/>
            <a:ext cx="9720000" cy="180000"/>
          </a:xfrm>
          <a:custGeom>
            <a:avLst>
              <a:gd name="f0" fmla="val 21137"/>
            </a:avLst>
            <a:gdLst>
              <a:gd name="f1" fmla="val w"/>
              <a:gd name="f2" fmla="val h"/>
              <a:gd name="f3" fmla="val 0"/>
              <a:gd name="f4" fmla="val 21600"/>
              <a:gd name="f5" fmla="val -2147483647"/>
              <a:gd name="f6" fmla="val 2147483647"/>
              <a:gd name="f7" fmla="val 10800"/>
              <a:gd name="f8" fmla="*/ f1 1 21600"/>
              <a:gd name="f9" fmla="*/ f2 1 21600"/>
              <a:gd name="f10" fmla="pin 0 f0 21600"/>
              <a:gd name="f11" fmla="val f10"/>
              <a:gd name="f12" fmla="*/ f10 f8 1"/>
              <a:gd name="f13" fmla="*/ f3 f9 1"/>
              <a:gd name="f14" fmla="*/ 0 f8 1"/>
              <a:gd name="f15" fmla="*/ 21600 f8 1"/>
              <a:gd name="f16" fmla="*/ 21600 f9 1"/>
              <a:gd name="f17" fmla="*/ 0 f9 1"/>
              <a:gd name="f18" fmla="+- 21600 0 f11"/>
            </a:gdLst>
            <a:ahLst>
              <a:ahXY gdRefX="f0" minX="f3" maxX="f4" gdRefY="" minY="0" maxY="0">
                <a:pos x="f12" y="f1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" t="f17" r="f15" b="f16"/>
            <a:pathLst>
              <a:path w="21600" h="21600">
                <a:moveTo>
                  <a:pt x="f3" y="f3"/>
                </a:moveTo>
                <a:lnTo>
                  <a:pt x="f11" y="f3"/>
                </a:lnTo>
                <a:lnTo>
                  <a:pt x="f4" y="f7"/>
                </a:lnTo>
                <a:lnTo>
                  <a:pt x="f11" y="f4"/>
                </a:lnTo>
                <a:lnTo>
                  <a:pt x="f3" y="f4"/>
                </a:lnTo>
                <a:lnTo>
                  <a:pt x="f18" y="f7"/>
                </a:lnTo>
                <a:close/>
              </a:path>
            </a:pathLst>
          </a:custGeom>
          <a:gradFill>
            <a:gsLst>
              <a:gs pos="0">
                <a:srgbClr val="000080"/>
              </a:gs>
              <a:gs pos="100000">
                <a:srgbClr val="FFFFFF"/>
              </a:gs>
            </a:gsLst>
            <a:lin ang="2700000"/>
          </a:gra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27240" y="1188000"/>
            <a:ext cx="1620000" cy="3020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5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Производство</a:t>
            </a:r>
          </a:p>
        </p:txBody>
      </p:sp>
      <p:sp>
        <p:nvSpPr>
          <p:cNvPr id="37" name="Полилиния 36"/>
          <p:cNvSpPr/>
          <p:nvPr/>
        </p:nvSpPr>
        <p:spPr>
          <a:xfrm>
            <a:off x="0" y="1080000"/>
            <a:ext cx="2484000" cy="766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>
              <a:alpha val="40000"/>
            </a:srgbClr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-54720" y="1076040"/>
            <a:ext cx="2520000" cy="53330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5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Исследования и проектирование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483281" y="1067399"/>
            <a:ext cx="2729892" cy="53330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5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Технологическая </a:t>
            </a:r>
            <a:r>
              <a:rPr lang="ru-RU" sz="1500" b="0" i="0" u="none" strike="noStrike" kern="1200" dirty="0" smtClean="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подготовка</a:t>
            </a:r>
            <a:r>
              <a:rPr lang="en-US" sz="1500" b="0" i="0" u="none" strike="noStrike" kern="1200" dirty="0" smtClean="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/>
            </a:r>
            <a:br>
              <a:rPr lang="en-US" sz="1500" b="0" i="0" u="none" strike="noStrike" kern="1200" dirty="0" smtClean="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</a:br>
            <a:r>
              <a:rPr lang="ru-RU" sz="1500" b="0" i="0" u="none" strike="noStrike" kern="1200" dirty="0" smtClean="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 </a:t>
            </a:r>
            <a:r>
              <a:rPr lang="ru-RU" sz="15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производства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136000" y="1188000"/>
            <a:ext cx="1620000" cy="3020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5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Эксплуатация</a:t>
            </a:r>
          </a:p>
        </p:txBody>
      </p:sp>
      <p:sp>
        <p:nvSpPr>
          <p:cNvPr id="41" name="Полилиния 40"/>
          <p:cNvSpPr/>
          <p:nvPr/>
        </p:nvSpPr>
        <p:spPr>
          <a:xfrm rot="10800000">
            <a:off x="0" y="1850760"/>
            <a:ext cx="2484720" cy="9324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pin 0 f0 21600"/>
              <a:gd name="f14" fmla="*/ f10 f1 1"/>
              <a:gd name="f15" fmla="val f13"/>
              <a:gd name="f16" fmla="*/ f13 1 2"/>
              <a:gd name="f17" fmla="*/ f13 f11 1"/>
              <a:gd name="f18" fmla="*/ f6 f12 1"/>
              <a:gd name="f19" fmla="*/ 18000 f12 1"/>
              <a:gd name="f20" fmla="*/ 10800 f12 1"/>
              <a:gd name="f21" fmla="*/ 10800 f11 1"/>
              <a:gd name="f22" fmla="*/ 0 f12 1"/>
              <a:gd name="f23" fmla="*/ f14 1 f3"/>
              <a:gd name="f24" fmla="*/ 0 f11 1"/>
              <a:gd name="f25" fmla="*/ 21600 f12 1"/>
              <a:gd name="f26" fmla="*/ 21600 f11 1"/>
              <a:gd name="f27" fmla="+- f16 10800 0"/>
              <a:gd name="f28" fmla="+- 21600 0 f15"/>
              <a:gd name="f29" fmla="*/ f16 f11 1"/>
              <a:gd name="f30" fmla="+- f23 0 f2"/>
              <a:gd name="f31" fmla="*/ f28 1 2"/>
              <a:gd name="f32" fmla="*/ f27 f11 1"/>
              <a:gd name="f33" fmla="+- 21600 0 f31"/>
              <a:gd name="f34" fmla="*/ f33 f11 1"/>
            </a:gdLst>
            <a:ahLst>
              <a:ahXY gdRefX="f0" minX="f6" maxX="f7" gdRefY="" minY="0" maxY="0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21" y="f22"/>
              </a:cxn>
              <a:cxn ang="f30">
                <a:pos x="f29" y="f20"/>
              </a:cxn>
              <a:cxn ang="f30">
                <a:pos x="f24" y="f25"/>
              </a:cxn>
              <a:cxn ang="f30">
                <a:pos x="f21" y="f25"/>
              </a:cxn>
              <a:cxn ang="f30">
                <a:pos x="f26" y="f25"/>
              </a:cxn>
              <a:cxn ang="f30">
                <a:pos x="f34" y="f20"/>
              </a:cxn>
            </a:cxnLst>
            <a:rect l="f29" t="f20" r="f32" b="f19"/>
            <a:pathLst>
              <a:path w="21600" h="21600">
                <a:moveTo>
                  <a:pt x="f15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00">
              <a:alpha val="40000"/>
            </a:srgbClr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42" name="Прямая соединительная линия 41"/>
          <p:cNvSpPr/>
          <p:nvPr/>
        </p:nvSpPr>
        <p:spPr>
          <a:xfrm>
            <a:off x="2484000" y="1080000"/>
            <a:ext cx="0" cy="770760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44567" sp="144567"/>
              <a:ds d="144567" sp="144567"/>
            </a:custDash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43" name="Прямая соединительная линия 42"/>
          <p:cNvSpPr/>
          <p:nvPr/>
        </p:nvSpPr>
        <p:spPr>
          <a:xfrm flipH="1">
            <a:off x="5146560" y="1080000"/>
            <a:ext cx="1440" cy="766800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44567" sp="144567"/>
              <a:ds d="144567" sp="144567"/>
            </a:custDash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44" name="Прямая соединительная линия 43"/>
          <p:cNvSpPr/>
          <p:nvPr/>
        </p:nvSpPr>
        <p:spPr>
          <a:xfrm flipH="1">
            <a:off x="7630560" y="1080000"/>
            <a:ext cx="1440" cy="766800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44567" sp="144567"/>
              <a:ds d="144567" sp="144567"/>
            </a:custDash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5536" y="251445"/>
            <a:ext cx="7237064" cy="648072"/>
          </a:xfrm>
          <a:prstGeom prst="rect">
            <a:avLst/>
          </a:prstGeom>
        </p:spPr>
        <p:txBody>
          <a:bodyPr/>
          <a:lstStyle>
            <a:lvl1pPr algn="l" rtl="0" hangingPunct="0">
              <a:tabLst/>
              <a:defRPr lang="ru-RU" sz="40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</a:lstStyle>
          <a:p>
            <a:r>
              <a:rPr lang="ru-RU" sz="3200" dirty="0" smtClean="0">
                <a:solidFill>
                  <a:schemeClr val="bg1"/>
                </a:solidFill>
              </a:rPr>
              <a:t>Продукция наших клиентов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094229" y="2673673"/>
            <a:ext cx="4349817" cy="3373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24" y="2699717"/>
            <a:ext cx="4212351" cy="3347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560" y="6887860"/>
            <a:ext cx="2447440" cy="3908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3808" y="1475581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ОАО «МАРТ» Санкт-Петербург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3808" y="1929433"/>
            <a:ext cx="84356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Плата управления для усилителя мощности телевизионного передатчика</a:t>
            </a:r>
          </a:p>
        </p:txBody>
      </p:sp>
    </p:spTree>
    <p:extLst>
      <p:ext uri="{BB962C8B-B14F-4D97-AF65-F5344CB8AC3E}">
        <p14:creationId xmlns="" xmlns:p14="http://schemas.microsoft.com/office/powerpoint/2010/main" val="337593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9832" y="3419797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solidFill>
                  <a:srgbClr val="0070C0"/>
                </a:solidFill>
                <a:hlinkClick r:id="rId2"/>
              </a:rPr>
              <a:t>http://eda.eremex.ru/support/users_products/</a:t>
            </a:r>
            <a:endParaRPr lang="ru-RU" sz="2400" b="1" u="sng" dirty="0">
              <a:solidFill>
                <a:srgbClr val="0070C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95536" y="251445"/>
            <a:ext cx="7237064" cy="648072"/>
          </a:xfrm>
          <a:prstGeom prst="rect">
            <a:avLst/>
          </a:prstGeom>
        </p:spPr>
        <p:txBody>
          <a:bodyPr/>
          <a:lstStyle>
            <a:lvl1pPr algn="l" rtl="0" hangingPunct="0">
              <a:tabLst/>
              <a:defRPr lang="ru-RU" sz="40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</a:lstStyle>
          <a:p>
            <a:r>
              <a:rPr lang="ru-RU" sz="3200" dirty="0" smtClean="0">
                <a:solidFill>
                  <a:schemeClr val="bg1"/>
                </a:solidFill>
              </a:rPr>
              <a:t>Продукция наших клиентов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980" y="2771725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Еще больше примеров:</a:t>
            </a:r>
            <a:endParaRPr lang="ru-RU" sz="3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560" y="6887860"/>
            <a:ext cx="2447440" cy="3908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360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5536" y="323454"/>
            <a:ext cx="7237064" cy="648072"/>
          </a:xfrm>
          <a:prstGeom prst="rect">
            <a:avLst/>
          </a:prstGeom>
        </p:spPr>
        <p:txBody>
          <a:bodyPr/>
          <a:lstStyle>
            <a:lvl1pPr algn="l" rtl="0" hangingPunct="0">
              <a:tabLst/>
              <a:defRPr lang="ru-RU" sz="40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</a:lstStyle>
          <a:p>
            <a:r>
              <a:rPr lang="ru-RU" sz="3200" dirty="0" err="1" smtClean="0">
                <a:solidFill>
                  <a:schemeClr val="bg1"/>
                </a:solidFill>
              </a:rPr>
              <a:t>Демо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560" y="6887860"/>
            <a:ext cx="2447440" cy="390846"/>
          </a:xfrm>
          <a:prstGeom prst="rect">
            <a:avLst/>
          </a:prstGeom>
        </p:spPr>
      </p:pic>
      <p:pic>
        <p:nvPicPr>
          <p:cNvPr id="6" name="DD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39850" y="1350945"/>
            <a:ext cx="7072362" cy="53042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55544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9952" y="3371596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hlinkClick r:id="rId2"/>
              </a:rPr>
              <a:t>www.dd.ru</a:t>
            </a:r>
            <a:endParaRPr lang="en-US" sz="3600" b="1" dirty="0" smtClean="0"/>
          </a:p>
          <a:p>
            <a:pPr algn="ctr"/>
            <a:r>
              <a:rPr lang="en-US" sz="3600" b="1" dirty="0" smtClean="0">
                <a:hlinkClick r:id="rId3"/>
              </a:rPr>
              <a:t>www.eremex.ru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32000" y="2434332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560" y="6887860"/>
            <a:ext cx="2447440" cy="3908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71213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60000" y="252000"/>
            <a:ext cx="9360000" cy="598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l" rtl="0" hangingPunct="0">
              <a:buSzPct val="45000"/>
              <a:buFont typeface="StarSymbol"/>
              <a:buChar char="●"/>
              <a:tabLst/>
              <a:defRPr lang="ru-RU" sz="40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ru-RU" sz="2400" b="0" dirty="0" smtClean="0"/>
              <a:t>Требования к современным электронным устройствам</a:t>
            </a:r>
            <a:endParaRPr lang="ru-RU" sz="2400" b="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560" y="6887860"/>
            <a:ext cx="2447440" cy="3908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32" y="1691605"/>
            <a:ext cx="1118040" cy="2187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727" y="1691604"/>
            <a:ext cx="2187345" cy="21873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32" y="4139877"/>
            <a:ext cx="4062240" cy="22206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79" y="1843958"/>
            <a:ext cx="2774024" cy="188263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600" y="1710371"/>
            <a:ext cx="2299430" cy="20162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360" y="3829869"/>
            <a:ext cx="4058510" cy="30438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432024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560" y="6887860"/>
            <a:ext cx="2447440" cy="390846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60000" y="252000"/>
            <a:ext cx="9360000" cy="598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l" rtl="0" hangingPunct="0">
              <a:buSzPct val="45000"/>
              <a:buFont typeface="StarSymbol"/>
              <a:buChar char="●"/>
              <a:tabLst/>
              <a:defRPr lang="ru-RU" sz="40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None/>
            </a:pPr>
            <a:r>
              <a:rPr lang="ru-RU" sz="2800" dirty="0">
                <a:solidFill>
                  <a:schemeClr val="bg1"/>
                </a:solidFill>
              </a:rPr>
              <a:t>Способы повысить плотность компонентов и </a:t>
            </a:r>
            <a:r>
              <a:rPr lang="ru-RU" sz="2800" dirty="0" err="1">
                <a:solidFill>
                  <a:schemeClr val="bg1"/>
                </a:solidFill>
              </a:rPr>
              <a:t>межсоединений</a:t>
            </a:r>
            <a:r>
              <a:rPr lang="ru-RU" sz="2800" dirty="0">
                <a:solidFill>
                  <a:schemeClr val="bg1"/>
                </a:solidFill>
              </a:rPr>
              <a:t> на печатных платах</a:t>
            </a:r>
            <a:endParaRPr lang="ru-RU" sz="28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85192" y="2123653"/>
            <a:ext cx="9334808" cy="2799110"/>
          </a:xfrm>
          <a:prstGeom prst="rect">
            <a:avLst/>
          </a:prstGeom>
        </p:spPr>
        <p:txBody>
          <a:bodyPr anchor="t">
            <a:noAutofit/>
          </a:bodyPr>
          <a:lstStyle>
            <a:lvl1pPr rtl="0" hangingPunct="0">
              <a:spcBef>
                <a:spcPts val="0"/>
              </a:spcBef>
              <a:spcAft>
                <a:spcPts val="1417"/>
              </a:spcAft>
              <a:tabLst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Уменьшить размер переходов и контактных площадок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Уменьшить ширину проводников и зазоры между ними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Использовать вместо сквозных переходов слепые и глухие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Увеличить количество слоев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1568" y="5372255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Все эти способы приводят к увеличению стоимости печатной платы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2934321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60000" y="252000"/>
            <a:ext cx="9360000" cy="598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l" rtl="0" hangingPunct="0">
              <a:buSzPct val="45000"/>
              <a:buFont typeface="StarSymbol"/>
              <a:buChar char="●"/>
              <a:tabLst/>
              <a:defRPr lang="ru-RU" sz="40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ru-RU" sz="3200" dirty="0" smtClean="0"/>
              <a:t>	Топологический трассировщик</a:t>
            </a:r>
            <a:r>
              <a:rPr lang="en-US" sz="3200" dirty="0" smtClean="0"/>
              <a:t> </a:t>
            </a:r>
            <a:r>
              <a:rPr lang="en-US" sz="3200" dirty="0" err="1" smtClean="0"/>
              <a:t>TopoR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74984" y="1547589"/>
            <a:ext cx="9145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Топологическая</a:t>
            </a:r>
            <a:r>
              <a:rPr lang="en-US" sz="4000" dirty="0" smtClean="0"/>
              <a:t> any-angle </a:t>
            </a:r>
            <a:r>
              <a:rPr lang="ru-RU" sz="4000" dirty="0" smtClean="0"/>
              <a:t>трассировка.</a:t>
            </a:r>
            <a:endParaRPr lang="ru-RU" sz="40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76" t="843" r="1354" b="24144"/>
          <a:stretch/>
        </p:blipFill>
        <p:spPr>
          <a:xfrm>
            <a:off x="1180487" y="3422121"/>
            <a:ext cx="3859513" cy="271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Объект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58" t="9321" r="1097" b="8914"/>
          <a:stretch/>
        </p:blipFill>
        <p:spPr>
          <a:xfrm>
            <a:off x="5647878" y="3419797"/>
            <a:ext cx="3784922" cy="2713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Текст 3"/>
          <p:cNvSpPr txBox="1">
            <a:spLocks/>
          </p:cNvSpPr>
          <p:nvPr/>
        </p:nvSpPr>
        <p:spPr>
          <a:xfrm>
            <a:off x="5535041" y="2555701"/>
            <a:ext cx="4041775" cy="609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Bill </a:t>
            </a:r>
            <a:r>
              <a:rPr lang="en-US" dirty="0" err="1" smtClean="0">
                <a:solidFill>
                  <a:schemeClr val="tx1"/>
                </a:solidFill>
              </a:rPr>
              <a:t>Pentz</a:t>
            </a:r>
            <a:r>
              <a:rPr lang="en-US" dirty="0" smtClean="0">
                <a:solidFill>
                  <a:schemeClr val="tx1"/>
                </a:solidFill>
              </a:rPr>
              <a:t> “</a:t>
            </a:r>
            <a:r>
              <a:rPr lang="en-US" dirty="0" err="1" smtClean="0">
                <a:solidFill>
                  <a:schemeClr val="tx1"/>
                </a:solidFill>
              </a:rPr>
              <a:t>SacState</a:t>
            </a:r>
            <a:r>
              <a:rPr lang="en-US" dirty="0" smtClean="0">
                <a:solidFill>
                  <a:schemeClr val="tx1"/>
                </a:solidFill>
              </a:rPr>
              <a:t>” machine (1972)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88384" y="6162886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Права на изображение принадлежат музею компьютеров  </a:t>
            </a:r>
            <a:r>
              <a:rPr lang="en-US" sz="1000" b="1" dirty="0" err="1" smtClean="0"/>
              <a:t>DigiBarn</a:t>
            </a:r>
            <a:r>
              <a:rPr lang="en-US" sz="1000" b="1" dirty="0" smtClean="0"/>
              <a:t>, http://www.digibarn.com/stories/bill-pentz-story/)</a:t>
            </a:r>
            <a:endParaRPr lang="ru-RU" sz="1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560" y="6887860"/>
            <a:ext cx="2447440" cy="3908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93790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60000" y="252000"/>
            <a:ext cx="9360000" cy="598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l" rtl="0" hangingPunct="0">
              <a:buSzPct val="45000"/>
              <a:buFont typeface="StarSymbol"/>
              <a:buChar char="●"/>
              <a:tabLst/>
              <a:defRPr lang="ru-RU" sz="40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None/>
            </a:pPr>
            <a:r>
              <a:rPr lang="ru-RU" sz="3200" dirty="0">
                <a:solidFill>
                  <a:schemeClr val="bg1"/>
                </a:solidFill>
              </a:rPr>
              <a:t>Эволюция моделей и алгоритмов в САПР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560" y="6887860"/>
            <a:ext cx="2447440" cy="390846"/>
          </a:xfrm>
          <a:prstGeom prst="rect">
            <a:avLst/>
          </a:prstGeom>
        </p:spPr>
      </p:pic>
      <p:pic>
        <p:nvPicPr>
          <p:cNvPr id="4" name="Объект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94" y="2627709"/>
            <a:ext cx="2819400" cy="2390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496" y="2627709"/>
            <a:ext cx="2789946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605" y="2627709"/>
            <a:ext cx="2839173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34786" y="5292005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Сеточная модель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665760" y="5292005"/>
            <a:ext cx="2789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Shape-based </a:t>
            </a:r>
            <a:r>
              <a:rPr lang="ru-RU" dirty="0" smtClean="0"/>
              <a:t>модель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665635" y="5292005"/>
            <a:ext cx="2839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Топологическая модель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89793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560" y="6887860"/>
            <a:ext cx="2447440" cy="390846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>
            <a:lvl1pPr algn="l" rtl="0" hangingPunct="0">
              <a:tabLst/>
              <a:defRPr lang="ru-RU" sz="40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</a:lstStyle>
          <a:p>
            <a:r>
              <a:rPr lang="ru-RU" sz="3200" dirty="0" smtClean="0">
                <a:solidFill>
                  <a:schemeClr val="bg1"/>
                </a:solidFill>
              </a:rPr>
              <a:t>Улучшенная трассировка плат сложной формы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679621" y="1525008"/>
            <a:ext cx="4040188" cy="1017315"/>
          </a:xfrm>
          <a:prstGeom prst="rect">
            <a:avLst/>
          </a:prstGeom>
        </p:spPr>
        <p:txBody>
          <a:bodyPr/>
          <a:lstStyle>
            <a:lvl1pPr rtl="0" hangingPunct="0">
              <a:spcBef>
                <a:spcPts val="0"/>
              </a:spcBef>
              <a:spcAft>
                <a:spcPts val="1417"/>
              </a:spcAft>
              <a:tabLst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</a:lstStyle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Продвинутый </a:t>
            </a:r>
            <a:r>
              <a:rPr lang="ru-RU" sz="1600" dirty="0" err="1" smtClean="0">
                <a:solidFill>
                  <a:schemeClr val="tx1"/>
                </a:solidFill>
              </a:rPr>
              <a:t>shape-based</a:t>
            </a:r>
            <a:r>
              <a:rPr lang="ru-RU" sz="1600" dirty="0" smtClean="0">
                <a:solidFill>
                  <a:schemeClr val="tx1"/>
                </a:solidFill>
              </a:rPr>
              <a:t>  трассировщик.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Лишь </a:t>
            </a:r>
            <a:r>
              <a:rPr lang="en-US" sz="1600" dirty="0">
                <a:solidFill>
                  <a:schemeClr val="tx1"/>
                </a:solidFill>
              </a:rPr>
              <a:t>56,3% </a:t>
            </a:r>
            <a:r>
              <a:rPr lang="ru-RU" sz="1600" dirty="0">
                <a:solidFill>
                  <a:schemeClr val="tx1"/>
                </a:solidFill>
              </a:rPr>
              <a:t>проводников разведено</a:t>
            </a:r>
          </a:p>
          <a:p>
            <a:pPr algn="ctr"/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5238051" y="1679438"/>
            <a:ext cx="4041775" cy="609600"/>
          </a:xfrm>
          <a:prstGeom prst="rect">
            <a:avLst/>
          </a:prstGeom>
        </p:spPr>
        <p:txBody>
          <a:bodyPr/>
          <a:lstStyle>
            <a:lvl1pPr rtl="0" hangingPunct="0">
              <a:spcBef>
                <a:spcPts val="0"/>
              </a:spcBef>
              <a:spcAft>
                <a:spcPts val="1417"/>
              </a:spcAft>
              <a:tabLst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</a:lstStyle>
          <a:p>
            <a:pPr algn="ctr"/>
            <a:r>
              <a:rPr lang="en-US" sz="1800" dirty="0" err="1" smtClean="0">
                <a:solidFill>
                  <a:schemeClr val="tx1"/>
                </a:solidFill>
              </a:rPr>
              <a:t>TopoR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Разведены все связи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6" name="Объект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25" y="2599777"/>
            <a:ext cx="3963357" cy="3913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Объект 10" descr="проектирование однослойных печатных плат">
            <a:hlinkClick r:id="rId5"/>
          </p:cNvPr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22139" y="2612156"/>
            <a:ext cx="3900841" cy="3888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927266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40" y="2123653"/>
            <a:ext cx="8229600" cy="2416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01254" y="5028830"/>
            <a:ext cx="8010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Компоненты с 25 контактами разной ширины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0.25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мм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0.2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мм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5162" y="5603153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Минимальное расстояние между компонентами и площадь, занимаемая проводниками, в несколько раз меньше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1312" y="179437"/>
            <a:ext cx="8229600" cy="800100"/>
          </a:xfrm>
          <a:prstGeom prst="rect">
            <a:avLst/>
          </a:prstGeom>
        </p:spPr>
        <p:txBody>
          <a:bodyPr/>
          <a:lstStyle>
            <a:lvl1pPr algn="l" rtl="0" hangingPunct="0">
              <a:tabLst/>
              <a:defRPr lang="ru-RU" sz="40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</a:lstStyle>
          <a:p>
            <a:r>
              <a:rPr lang="ru-RU" sz="3200" dirty="0" smtClean="0">
                <a:solidFill>
                  <a:schemeClr val="bg1"/>
                </a:solidFill>
              </a:rPr>
              <a:t>Повышение плотности трассировки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560" y="6887860"/>
            <a:ext cx="2447440" cy="3908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64742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5128" y="323453"/>
            <a:ext cx="8111504" cy="926901"/>
          </a:xfrm>
          <a:prstGeom prst="rect">
            <a:avLst/>
          </a:prstGeom>
        </p:spPr>
        <p:txBody>
          <a:bodyPr/>
          <a:lstStyle>
            <a:lvl1pPr algn="l" rtl="0" hangingPunct="0">
              <a:tabLst/>
              <a:defRPr lang="ru-RU" sz="40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</a:lstStyle>
          <a:p>
            <a:r>
              <a:rPr lang="ru-RU" sz="3200" dirty="0" smtClean="0">
                <a:solidFill>
                  <a:schemeClr val="bg1"/>
                </a:solidFill>
              </a:rPr>
              <a:t>Сглаживание проводников 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" name="Объект 6" descr="трассировка печатных плат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5936" y="2225366"/>
            <a:ext cx="6660283" cy="2564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83928" y="5364013"/>
            <a:ext cx="6804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Сглахивание</a:t>
            </a:r>
            <a:r>
              <a:rPr lang="ru-RU" dirty="0" smtClean="0"/>
              <a:t> углов проводников в данном случае позволяет проложить 4 проводника между компонентами вместо 3-х.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560" y="6887860"/>
            <a:ext cx="2447440" cy="3908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60737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%202010%20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ый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1770</TotalTime>
  <Words>2164</Words>
  <Application>Microsoft Office PowerPoint</Application>
  <PresentationFormat>Произвольный</PresentationFormat>
  <Paragraphs>204</Paragraphs>
  <Slides>23</Slides>
  <Notes>15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презентация%202010%20шаблон</vt:lpstr>
      <vt:lpstr>Обычный 1</vt:lpstr>
      <vt:lpstr>Delta Design TopoR – редактор топологии печатных плат и автотрассировщик  Особенности и преимущества  </vt:lpstr>
      <vt:lpstr>Этап жизненного цикла изделия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доклада</dc:title>
  <dc:creator>Оснач Дмитрий</dc:creator>
  <cp:lastModifiedBy>Korney</cp:lastModifiedBy>
  <cp:revision>111</cp:revision>
  <dcterms:created xsi:type="dcterms:W3CDTF">2011-01-20T09:56:10Z</dcterms:created>
  <dcterms:modified xsi:type="dcterms:W3CDTF">2015-09-23T04:37:19Z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Поле 1">
    <vt:lpwstr/>
  </property>
  <property fmtid="{D5CDD505-2E9C-101B-9397-08002B2CF9AE}" pid="3" name="Поле 2">
    <vt:lpwstr/>
  </property>
  <property fmtid="{D5CDD505-2E9C-101B-9397-08002B2CF9AE}" pid="4" name="Поле 3">
    <vt:lpwstr/>
  </property>
  <property fmtid="{D5CDD505-2E9C-101B-9397-08002B2CF9AE}" pid="5" name="Поле 4">
    <vt:lpwstr/>
  </property>
</Properties>
</file>