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69" r:id="rId6"/>
    <p:sldId id="268" r:id="rId7"/>
    <p:sldId id="267" r:id="rId8"/>
    <p:sldId id="270" r:id="rId9"/>
    <p:sldId id="271" r:id="rId1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6B2"/>
    <a:srgbClr val="235091"/>
    <a:srgbClr val="1BB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87413" autoAdjust="0"/>
  </p:normalViewPr>
  <p:slideViewPr>
    <p:cSldViewPr>
      <p:cViewPr>
        <p:scale>
          <a:sx n="66" d="100"/>
          <a:sy n="66" d="100"/>
        </p:scale>
        <p:origin x="-1836" y="-20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5B40E6D-3F81-4F74-BFA8-A81509444E74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391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C072F01-B228-436A-B62F-E4B576F270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4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Скорость и точность моделирования – отдельный вопрос…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В каждом окне свои</a:t>
            </a:r>
            <a:r>
              <a:rPr lang="ru-RU" baseline="0" dirty="0" smtClean="0"/>
              <a:t> сигналы (могут повторятся в разных окнах), свой масштаб и время.</a:t>
            </a:r>
          </a:p>
          <a:p>
            <a:r>
              <a:rPr lang="ru-RU" baseline="0" dirty="0" smtClean="0"/>
              <a:t>Все осциллографы обновляются во время моделирования.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503DAD-A8C2-40B9-B4CC-5F0256B1B62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E0DE6D-002A-4E9C-A116-63B4F68EA91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5363" y="3779838"/>
            <a:ext cx="2266950" cy="1979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779838"/>
            <a:ext cx="6653213" cy="1979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727CFB-F369-4523-A1FA-39CA9E50658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A25011-A58B-4E56-A473-BB96BDDEE91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D7215-1C21-46F7-A6BB-00EC4AF2531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16691-2494-4C89-B89A-11EE5229425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36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768475"/>
            <a:ext cx="46037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3B80-E0C1-433C-9629-F862AC32DD6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04E3F-0AAB-4512-966E-9BC38D527BE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18C1F0-651F-4C35-AB86-B2F8553499E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8F043-1A19-4D71-936A-C9018C00F555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2D606-BF76-40E7-BD07-0A16669AC20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64AE2D-D996-46EE-A86C-B3471115E45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AD5E9F-9934-434D-82AD-656D3F7A897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AB349F-8B92-4DA4-8D4A-282BA862D0F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95288"/>
            <a:ext cx="2339975" cy="6362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95288"/>
            <a:ext cx="6867525" cy="6362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D04F7-C2FE-466C-BF3D-6A7AE8CCBD1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3C2FF-A5A1-4C26-88A8-30740B51A98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87675" y="5040313"/>
            <a:ext cx="3198813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8888" y="5040313"/>
            <a:ext cx="3200400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AE092-2FE2-4D9E-AA6A-69FBF689096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F0B3C5-874A-426E-8FAA-0EE47F6F327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04611-40BC-4BD6-8EFA-CF68B8BFB5F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4A171-0BA5-4F56-B5EA-5C0CC0825DAF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51093-FE88-49E2-A063-09F5910E53E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C4665-B543-4814-AC79-6180EAE2AD6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274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40000" y="378000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2988360" y="5040000"/>
            <a:ext cx="655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 algn="r">
              <a:spcBef>
                <a:spcPts val="0"/>
              </a:spcBef>
              <a:spcAft>
                <a:spcPts val="1417"/>
              </a:spcAft>
              <a:buNone/>
              <a:defRPr lang="ru-RU" sz="32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 algn="r">
              <a:spcBef>
                <a:spcPts val="0"/>
              </a:spcBef>
              <a:spcAft>
                <a:spcPts val="1134"/>
              </a:spcAft>
              <a:buNone/>
              <a:defRPr lang="ru-RU" sz="2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 algn="r">
              <a:spcBef>
                <a:spcPts val="0"/>
              </a:spcBef>
              <a:spcAft>
                <a:spcPts val="850"/>
              </a:spcAft>
              <a:buNone/>
              <a:defRPr lang="ru-R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 algn="r">
              <a:spcBef>
                <a:spcPts val="0"/>
              </a:spcBef>
              <a:spcAft>
                <a:spcPts val="567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 algn="r">
              <a:spcBef>
                <a:spcPts val="0"/>
              </a:spcBef>
              <a:spcAft>
                <a:spcPts val="283"/>
              </a:spcAft>
              <a:buNone/>
              <a:def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/>
              <a:t>Докладчик</a:t>
            </a:r>
          </a:p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356000" y="7128000"/>
            <a:ext cx="1980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2628000" y="7092000"/>
            <a:ext cx="118800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43999" y="7092000"/>
            <a:ext cx="72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7B7716F-9C01-4954-B328-1F2A3345B7A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rtl="0" hangingPunct="0">
        <a:tabLst/>
        <a:defRPr lang="ru-RU" sz="4800" b="1" i="0" u="none" strike="noStrike" kern="1200">
          <a:ln>
            <a:noFill/>
          </a:ln>
          <a:solidFill>
            <a:srgbClr val="0D3B8C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lvl="0" rtl="0" hangingPunct="0">
        <a:buNone/>
        <a:tabLst/>
        <a:defRPr lang="ru-RU"/>
      </a:lvl1pPr>
      <a:lvl2pPr lvl="0" rtl="0" hangingPunct="0">
        <a:buNone/>
        <a:tabLst/>
        <a:defRPr lang="ru-RU"/>
      </a:lvl2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79640" cy="10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60000" y="396000"/>
            <a:ext cx="936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60000" y="1769040"/>
            <a:ext cx="936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defPPr>
            <a:lvl1pPr marL="108000" lvl="0" indent="0">
              <a:spcBef>
                <a:spcPts val="0"/>
              </a:spcBef>
              <a:spcAft>
                <a:spcPts val="141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marL="540000" lvl="1" indent="0">
              <a:spcBef>
                <a:spcPts val="0"/>
              </a:spcBef>
              <a:spcAft>
                <a:spcPts val="1134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2pPr>
            <a:lvl3pPr marL="1007999" lvl="2" indent="0">
              <a:spcBef>
                <a:spcPts val="0"/>
              </a:spcBef>
              <a:spcAft>
                <a:spcPts val="850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3pPr>
            <a:lvl4pPr marL="1512000" lvl="3" indent="0">
              <a:spcBef>
                <a:spcPts val="0"/>
              </a:spcBef>
              <a:spcAft>
                <a:spcPts val="567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4pPr>
            <a:lvl5pPr marL="1944000" lvl="4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5pPr>
            <a:lvl6pPr marL="2376000" lvl="5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6pPr>
            <a:lvl7pPr marL="2808000" lvl="6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7pPr>
            <a:lvl8pPr marL="3240000" lvl="7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8pPr>
            <a:lvl9pPr marL="3671999" lvl="8" indent="0">
              <a:spcBef>
                <a:spcPts val="0"/>
              </a:spcBef>
              <a:spcAft>
                <a:spcPts val="283"/>
              </a:spcAft>
              <a:buClr>
                <a:srgbClr val="0D3B8C"/>
              </a:buClr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C4C4C"/>
                </a:solidFill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2772000" y="7092000"/>
            <a:ext cx="111600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4716000" y="7092000"/>
            <a:ext cx="2142360" cy="20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8280000" y="7063560"/>
            <a:ext cx="720000" cy="28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solidFill>
                  <a:srgbClr val="4C4C4C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4CFC8B-021D-43A2-8277-BE079A344969}" type="slidenum"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2000" y="7020720"/>
            <a:ext cx="9360000" cy="31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0" spc="11">
                <a:ln>
                  <a:noFill/>
                </a:ln>
                <a:solidFill>
                  <a:srgbClr val="0D3B8C"/>
                </a:solidFill>
                <a:latin typeface="Arial" pitchFamily="18"/>
                <a:ea typeface="Arial Unicode MS" pitchFamily="2"/>
                <a:cs typeface="Tahoma" pitchFamily="2"/>
              </a:rPr>
              <a:t>Форум «РазвИТие. Российские технологии для инженеров»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0">
        <a:tabLst/>
        <a:defRPr lang="ru-RU" sz="4000" b="1" i="0" u="none" strike="noStrike" kern="1200">
          <a:ln>
            <a:noFill/>
          </a:ln>
          <a:solidFill>
            <a:srgbClr val="FFFFFF"/>
          </a:solidFill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3449995"/>
            <a:ext cx="8964168" cy="861774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Сокращение проектных издержек.</a:t>
            </a:r>
            <a:br>
              <a:rPr lang="ru-RU" sz="2800" dirty="0">
                <a:solidFill>
                  <a:schemeClr val="tx2"/>
                </a:solidFill>
                <a:latin typeface="+mn-lt"/>
              </a:rPr>
            </a:b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HDL-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симулятор — цифровое моделирование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48000" y="4909890"/>
            <a:ext cx="9071640" cy="80021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ru-RU" sz="2600" b="0" dirty="0" smtClean="0">
                <a:latin typeface="+mn-lt"/>
              </a:rPr>
              <a:t>Сергей</a:t>
            </a:r>
            <a:r>
              <a:rPr lang="en-US" sz="2600" b="0" dirty="0" smtClean="0">
                <a:latin typeface="+mn-lt"/>
              </a:rPr>
              <a:t> </a:t>
            </a:r>
            <a:r>
              <a:rPr lang="ru-RU" sz="2600" b="0" dirty="0" smtClean="0">
                <a:latin typeface="+mn-lt"/>
              </a:rPr>
              <a:t>Рыбкин</a:t>
            </a:r>
            <a:br>
              <a:rPr lang="ru-RU" sz="2600" b="0" dirty="0" smtClean="0">
                <a:latin typeface="+mn-lt"/>
              </a:rPr>
            </a:br>
            <a:r>
              <a:rPr lang="ru-RU" sz="2600" b="0" dirty="0" smtClean="0">
                <a:latin typeface="+mn-lt"/>
              </a:rPr>
              <a:t>ЭРЕМЕКС</a:t>
            </a:r>
            <a:endParaRPr lang="ru-RU" sz="26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Возможности </a:t>
            </a:r>
            <a:r>
              <a:rPr lang="en-US" dirty="0" smtClean="0"/>
              <a:t>HDL </a:t>
            </a:r>
            <a:r>
              <a:rPr lang="ru-RU" dirty="0" smtClean="0"/>
              <a:t>симулятора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23888" y="2195661"/>
            <a:ext cx="83193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Поддержка спецификации </a:t>
            </a:r>
            <a:r>
              <a:rPr lang="en-US" sz="2400" dirty="0" smtClean="0"/>
              <a:t>VHDL</a:t>
            </a:r>
            <a:r>
              <a:rPr lang="ru-RU" sz="2400" dirty="0" smtClean="0"/>
              <a:t>-2008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Удобная организация работы с </a:t>
            </a:r>
            <a:r>
              <a:rPr lang="ru-RU" sz="2400" dirty="0" smtClean="0"/>
              <a:t>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Быстрый </a:t>
            </a:r>
            <a:r>
              <a:rPr lang="ru-RU" sz="2400" dirty="0" smtClean="0"/>
              <a:t>старт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Непрерывное отображение результатов моделирования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Многооконный виртуальный осциллограф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Отладка с точками остановки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Совместное моделирование работы аппаратной части и ПО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0000" y="252000"/>
            <a:ext cx="9360000" cy="59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ru-RU" sz="40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dirty="0" smtClean="0"/>
              <a:t>Быстрый старт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4" y="1979637"/>
            <a:ext cx="774412" cy="922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452" y="1656159"/>
            <a:ext cx="832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Простой и удобный интерфейс пользователя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 нужно создавать скрипты для запуска </a:t>
            </a:r>
            <a:r>
              <a:rPr lang="ru-RU" sz="2400" dirty="0" smtClean="0"/>
              <a:t>модели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Запуск моделирования одной </a:t>
            </a:r>
            <a:r>
              <a:rPr lang="ru-RU" sz="2400" dirty="0" smtClean="0"/>
              <a:t>кнопкой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Импорт </a:t>
            </a:r>
            <a:r>
              <a:rPr lang="en-US" sz="2400" dirty="0" smtClean="0"/>
              <a:t>VHDL </a:t>
            </a:r>
            <a:r>
              <a:rPr lang="ru-RU" sz="2400" dirty="0" smtClean="0"/>
              <a:t>проекта с сохранением папок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Автоматическое определение порядка компиляции файлов</a:t>
            </a: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67" y="4283893"/>
            <a:ext cx="8447627" cy="938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43202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Многооконный осциллограф</a:t>
            </a:r>
          </a:p>
        </p:txBody>
      </p:sp>
      <p:pic>
        <p:nvPicPr>
          <p:cNvPr id="2050" name="Picture 2" descr="C:\Users\rybkin\Documents\Форум 2015-09-23\картинки\eide2\OSC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401" r="521" b="2678"/>
          <a:stretch/>
        </p:blipFill>
        <p:spPr bwMode="auto">
          <a:xfrm>
            <a:off x="2736056" y="1403573"/>
            <a:ext cx="6742236" cy="516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462212"/>
            <a:ext cx="8280672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65000"/>
                </a:schemeClr>
              </a:gs>
            </a:gsLst>
            <a:lin ang="0" scaled="1"/>
            <a:tileRect/>
          </a:gradFill>
        </p:spPr>
        <p:txBody>
          <a:bodyPr wrap="square" lIns="61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Отображение сигналов во время моделирования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разных осциллографах разные сигналы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Отображение данных в аналоговом виде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каждом осциллографе свой масштаб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Работа с курсорами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Добавление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Удаление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Перемещение к фронту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428998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bkin\Documents\Форум 2015-09-23\картинки\eide2\StepWatchB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35565" r="40244" b="12797"/>
          <a:stretch/>
        </p:blipFill>
        <p:spPr bwMode="auto">
          <a:xfrm>
            <a:off x="359792" y="1619597"/>
            <a:ext cx="5531081" cy="5036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Пошаговая отладка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39913" y="2771725"/>
            <a:ext cx="864071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69000"/>
                </a:schemeClr>
              </a:gs>
            </a:gsLst>
            <a:lin ang="10800000" scaled="1"/>
            <a:tileRect/>
          </a:gradFill>
        </p:spPr>
        <p:txBody>
          <a:bodyPr wrap="square" lIns="72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Включение/выключение точек остановки во время моделирования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Изменения сигналов отображаются в осциллографе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Просмотр стека вызовов и локальных переменных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Продолжение моделирования без точек остановки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53509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Моделирование прошивки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570" y="1547588"/>
            <a:ext cx="9125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Скомпилированная прошивка подключается в формате </a:t>
            </a:r>
            <a:r>
              <a:rPr lang="en-US" sz="2400" dirty="0" smtClean="0"/>
              <a:t>ELF</a:t>
            </a:r>
            <a:r>
              <a:rPr lang="ru-RU" sz="2400" dirty="0" smtClean="0"/>
              <a:t>-файла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Набор встроенных типов и функций для работы с прошивками</a:t>
            </a:r>
          </a:p>
        </p:txBody>
      </p:sp>
      <p:pic>
        <p:nvPicPr>
          <p:cNvPr id="5122" name="Picture 2" descr="C:\Users\rybkin\Documents\Форум 2015-09-23\картинки\eide2\load_elf_code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23478"/>
          <a:stretch/>
        </p:blipFill>
        <p:spPr bwMode="auto">
          <a:xfrm>
            <a:off x="359792" y="2834274"/>
            <a:ext cx="9315904" cy="3108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9792" y="4202426"/>
            <a:ext cx="9315905" cy="1008112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rybkin\Documents\Форум 2015-09-23\картинки\eide2\use_elf_da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250351"/>
            <a:ext cx="8280920" cy="138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23888" y="5364013"/>
            <a:ext cx="8280920" cy="36004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20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Работа с проектами</a:t>
            </a:r>
            <a:endParaRPr lang="ru-RU" dirty="0"/>
          </a:p>
        </p:txBody>
      </p:sp>
      <p:pic>
        <p:nvPicPr>
          <p:cNvPr id="4098" name="Picture 2" descr="C:\Users\rybkin\Documents\Форум 2015-09-23\картинки\DDSimPrj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r="73092" b="44794"/>
          <a:stretch/>
        </p:blipFill>
        <p:spPr bwMode="auto">
          <a:xfrm>
            <a:off x="287784" y="1691605"/>
            <a:ext cx="3288283" cy="4659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596" y="2483693"/>
            <a:ext cx="6304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одном решении несколько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Проекты ссылаются на другие 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Файлы группируются в папки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каждом проекте свои осциллографы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Выбор проекта для запуска моделирования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Параметризация обобщённых моделей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12411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252000"/>
            <a:ext cx="9360000" cy="59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9597"/>
            <a:ext cx="10055880" cy="5139043"/>
            <a:chOff x="0" y="1619597"/>
            <a:chExt cx="10055880" cy="513904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19597"/>
              <a:ext cx="10055880" cy="51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Текст 2"/>
            <p:cNvSpPr txBox="1">
              <a:spLocks/>
            </p:cNvSpPr>
            <p:nvPr/>
          </p:nvSpPr>
          <p:spPr>
            <a:xfrm>
              <a:off x="360000" y="1769040"/>
              <a:ext cx="9360000" cy="4989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defPPr marL="108000" lvl="0" indent="0">
                <a:spcBef>
                  <a:spcPts val="0"/>
                </a:spcBef>
                <a:spcAft>
                  <a:spcPts val="1417"/>
                </a:spcAft>
                <a:buClr>
                  <a:srgbClr val="0D3B8C"/>
                </a:buClr>
                <a:buSzPct val="45000"/>
                <a:buFont typeface="StarSymbol"/>
                <a:buNone/>
                <a:defRPr lang="ru-RU" sz="3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defPPr>
              <a:lvl1pPr marL="108000" lvl="0" indent="0" rtl="0" hangingPunct="0">
                <a:spcBef>
                  <a:spcPts val="0"/>
                </a:spcBef>
                <a:spcAft>
                  <a:spcPts val="1417"/>
                </a:spcAft>
                <a:buClr>
                  <a:srgbClr val="0D3B8C"/>
                </a:buClr>
                <a:buSzPct val="45000"/>
                <a:buFont typeface="StarSymbol"/>
                <a:buChar char="●"/>
                <a:tabLst/>
                <a:defRPr lang="ru-RU" sz="3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1pPr>
              <a:lvl2pPr marL="540000" lvl="1" indent="0">
                <a:spcBef>
                  <a:spcPts val="0"/>
                </a:spcBef>
                <a:spcAft>
                  <a:spcPts val="1134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8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2pPr>
              <a:lvl3pPr marL="1007999" lvl="2" indent="0">
                <a:spcBef>
                  <a:spcPts val="0"/>
                </a:spcBef>
                <a:spcAft>
                  <a:spcPts val="850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4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3pPr>
              <a:lvl4pPr marL="1512000" lvl="3" indent="0">
                <a:spcBef>
                  <a:spcPts val="0"/>
                </a:spcBef>
                <a:spcAft>
                  <a:spcPts val="567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4pPr>
              <a:lvl5pPr marL="1944000" lvl="4" indent="0">
                <a:spcBef>
                  <a:spcPts val="0"/>
                </a:spcBef>
                <a:spcAft>
                  <a:spcPts val="283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5pPr>
              <a:lvl6pPr marL="2376000" lvl="5" indent="0">
                <a:spcBef>
                  <a:spcPts val="0"/>
                </a:spcBef>
                <a:spcAft>
                  <a:spcPts val="283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6pPr>
              <a:lvl7pPr marL="2808000" lvl="6" indent="0">
                <a:spcBef>
                  <a:spcPts val="0"/>
                </a:spcBef>
                <a:spcAft>
                  <a:spcPts val="283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defRPr>
              </a:lvl7pPr>
              <a:lvl8pPr marL="3240000" lvl="7" indent="0">
                <a:spcBef>
                  <a:spcPts val="0"/>
                </a:spcBef>
                <a:spcAft>
                  <a:spcPts val="283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4C4C4C"/>
                  </a:solidFill>
                  <a:latin typeface="Arial" pitchFamily="18"/>
                  <a:ea typeface="Arial Unicode MS" pitchFamily="2"/>
                  <a:cs typeface="Tahoma" pitchFamily="2"/>
                </a:defRPr>
              </a:lvl8pPr>
              <a:lvl9pPr marL="3671999" lvl="8" indent="0">
                <a:spcBef>
                  <a:spcPts val="0"/>
                </a:spcBef>
                <a:spcAft>
                  <a:spcPts val="283"/>
                </a:spcAft>
                <a:buClr>
                  <a:srgbClr val="0D3B8C"/>
                </a:buClr>
                <a:buSzPct val="45000"/>
                <a:buFont typeface="StarSymbol"/>
                <a:buChar char="●"/>
                <a:defRPr lang="ru-RU" sz="2000" b="0" i="0" u="none" strike="noStrike" kern="1200">
                  <a:ln>
                    <a:noFill/>
                  </a:ln>
                  <a:solidFill>
                    <a:srgbClr val="4C4C4C"/>
                  </a:solidFill>
                  <a:latin typeface="Arial" pitchFamily="18"/>
                  <a:ea typeface="Arial Unicode MS" pitchFamily="2"/>
                  <a:cs typeface="Tahoma" pitchFamily="2"/>
                </a:defRPr>
              </a:lvl9pPr>
            </a:lstStyle>
            <a:p>
              <a:pPr>
                <a:buFont typeface="StarSymbol"/>
                <a:buNone/>
              </a:pPr>
              <a:r>
                <a:rPr sz="3600" dirty="0" smtClean="0">
                  <a:solidFill>
                    <a:prstClr val="white"/>
                  </a:solidFill>
                </a:rPr>
                <a:t>Будем рады </a:t>
              </a:r>
              <a:br>
                <a:rPr sz="3600" dirty="0" smtClean="0">
                  <a:solidFill>
                    <a:prstClr val="white"/>
                  </a:solidFill>
                </a:rPr>
              </a:br>
              <a:r>
                <a:rPr sz="3600" dirty="0" smtClean="0">
                  <a:solidFill>
                    <a:prstClr val="white"/>
                  </a:solidFill>
                </a:rPr>
                <a:t>ответить на Ваши вопросы </a:t>
              </a:r>
              <a:br>
                <a:rPr sz="3600" dirty="0" smtClean="0">
                  <a:solidFill>
                    <a:prstClr val="white"/>
                  </a:solidFill>
                </a:rPr>
              </a:br>
              <a:r>
                <a:rPr sz="3600" dirty="0" smtClean="0">
                  <a:solidFill>
                    <a:prstClr val="white"/>
                  </a:solidFill>
                </a:rPr>
                <a:t>на нашем стенде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06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%202010%20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209</Words>
  <Application>Microsoft Office PowerPoint</Application>
  <PresentationFormat>Произвольный</PresentationFormat>
  <Paragraphs>45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презентация%202010%20шаблон</vt:lpstr>
      <vt:lpstr>Обычный 1</vt:lpstr>
      <vt:lpstr>Сокращение проектных издержек. HDL-симулятор — цифровое моделирование</vt:lpstr>
      <vt:lpstr>Возможности HDL симулятора</vt:lpstr>
      <vt:lpstr>Презентация PowerPoint</vt:lpstr>
      <vt:lpstr>Многооконный осциллограф</vt:lpstr>
      <vt:lpstr>Пошаговая отладка</vt:lpstr>
      <vt:lpstr>Моделирование прошивки</vt:lpstr>
      <vt:lpstr>Работа с проектами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Оснач Дмитрий</dc:creator>
  <cp:lastModifiedBy>Shamanov Georgiy</cp:lastModifiedBy>
  <cp:revision>133</cp:revision>
  <dcterms:created xsi:type="dcterms:W3CDTF">2011-01-20T09:56:10Z</dcterms:created>
  <dcterms:modified xsi:type="dcterms:W3CDTF">2015-09-23T08:14:48Z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